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76" r:id="rId3"/>
    <p:sldId id="278" r:id="rId4"/>
    <p:sldId id="259" r:id="rId5"/>
    <p:sldId id="264" r:id="rId6"/>
    <p:sldId id="275" r:id="rId7"/>
    <p:sldId id="269" r:id="rId8"/>
    <p:sldId id="280" r:id="rId9"/>
    <p:sldId id="281" r:id="rId10"/>
    <p:sldId id="282" r:id="rId11"/>
    <p:sldId id="283" r:id="rId12"/>
    <p:sldId id="284" r:id="rId13"/>
    <p:sldId id="279" r:id="rId14"/>
    <p:sldId id="272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00000"/>
    <a:srgbClr val="0352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5574"/>
    <p:restoredTop sz="96512"/>
  </p:normalViewPr>
  <p:slideViewPr>
    <p:cSldViewPr snapToObjects="1">
      <p:cViewPr>
        <p:scale>
          <a:sx n="133" d="100"/>
          <a:sy n="133" d="100"/>
        </p:scale>
        <p:origin x="624" y="3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98E8B9-81F1-424D-AE77-F968A2DCD636}" type="datetimeFigureOut">
              <a:rPr lang="en-US" smtClean="0"/>
              <a:t>11/22/21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134806-D19D-A540-9B0B-614DC5FE67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2454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To analyze diversity in successful positions and success is closely correlated with demographic variables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134806-D19D-A540-9B0B-614DC5FE67C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8321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134806-D19D-A540-9B0B-614DC5FE67C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3087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134806-D19D-A540-9B0B-614DC5FE67C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6634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134806-D19D-A540-9B0B-614DC5FE67C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0851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134806-D19D-A540-9B0B-614DC5FE67C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7127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Dauren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134806-D19D-A540-9B0B-614DC5FE67C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2926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134806-D19D-A540-9B0B-614DC5FE67C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9915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134806-D19D-A540-9B0B-614DC5FE67C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2843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134806-D19D-A540-9B0B-614DC5FE67C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9091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134806-D19D-A540-9B0B-614DC5FE67C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3926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2B806-273C-2A44-990F-6D361A3057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2831-FD0F-9446-BE3D-A4838047E8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403E9F-F5CF-5146-AB3E-3AC78D1175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19F00-95C3-E345-9A68-6806DD4786C7}" type="datetime1">
              <a:rPr lang="de-DE" smtClean="0"/>
              <a:t>22.11.21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8FA8A3-8DAE-BF42-91FB-3D07C2CE53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B6EBAA-9D5A-0B42-B0B5-0C9D251E8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0CA07-45C7-8142-9F4D-3A07AD48DF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4573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05BE49-20F2-F84B-8119-63BB77C6C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0C05E0B-C610-DB49-A185-24E7C3EC25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D703DF-1BE7-1A41-A0EA-67D37ED083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8CF17-46D6-4746-9F83-62838F7FFA9E}" type="datetime1">
              <a:rPr lang="de-DE" smtClean="0"/>
              <a:t>22.11.21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14C795-0A1C-B64C-94EB-C5F16B80F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83F201-E985-F344-97FC-D4EFA0DA3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0CA07-45C7-8142-9F4D-3A07AD48DF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5020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50F0BDD-6CC1-9545-B6DD-C394460F775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3D61AE-4017-B645-A4E6-0FEB2D4ACD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5B4309-4C0E-E64D-9488-EAF3ADDE49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669D5-C56A-D444-8228-920498C21CB5}" type="datetime1">
              <a:rPr lang="de-DE" smtClean="0"/>
              <a:t>22.11.21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6D13DF-B409-564E-84E2-1AAB41653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D03EFC-B100-604F-9C7C-A7C5F08453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0CA07-45C7-8142-9F4D-3A07AD48DF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8718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A9B072-974D-E041-80E5-63E66371B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3D26BD-F1D6-184E-ABDB-44B40411B2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3C029A-7EBF-8646-98C9-13F1CF22F9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2A11E0-3F60-484C-B31C-C335BE773633}" type="datetime1">
              <a:rPr lang="de-DE" smtClean="0"/>
              <a:t>22.11.21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D5F8F3-0BB4-A041-8772-114A73C7A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4B7673-C561-D843-A1EF-31B62C770E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0CA07-45C7-8142-9F4D-3A07AD48DF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3255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ABAEBC-9D86-484D-82B4-60DE3C9EA8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7BC4E2-7C23-6943-B9C7-186E9C4C5A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F387AF-209D-054B-AA9F-9C87303BE5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CF0BE-8C02-7A46-B8F9-9A1A359A3221}" type="datetime1">
              <a:rPr lang="de-DE" smtClean="0"/>
              <a:t>22.11.21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4A71E3-24FA-624A-83F1-329C9316BC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E095AD-56EF-BB42-A30D-7474759F46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0CA07-45C7-8142-9F4D-3A07AD48DF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0817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2309C6-ECE4-C744-A3CB-1F061E9C6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B2D9D0-7E0D-BE4C-88A7-2C22861F798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65F1AB-F99B-F34E-A77D-33C87F556B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BE9834-34FB-634C-BD62-FDE5BA0C89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55EAB-06EA-2B41-8799-9D715C6BB5C9}" type="datetime1">
              <a:rPr lang="de-DE" smtClean="0"/>
              <a:t>22.11.21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E4613A-22BF-B140-8C42-006DB0B286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15B9F6-6059-5B41-A68A-A67C99B84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0CA07-45C7-8142-9F4D-3A07AD48DF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8853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ED7197-0EE2-A342-B5CD-547DCB81B0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43A180-9DC0-B64F-888A-AFA6C6EF44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7E6241-6D71-4243-8A5E-651640355F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6576DB3-9D12-A042-B8A1-D30C1F8C4B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BC7BCB5-6D7D-3348-AC25-E623634A6D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1B7A8C6-C9B6-A54D-8B75-DCCB610CDD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9C43E9-79E3-0343-886E-B54191E8154C}" type="datetime1">
              <a:rPr lang="de-DE" smtClean="0"/>
              <a:t>22.11.21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098A7FE-7F17-AC4F-839C-6F4D536247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A317801-B467-E545-B085-3D3D7E3D2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0CA07-45C7-8142-9F4D-3A07AD48DF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2822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8C621-AEAC-AD42-8CCE-13B081839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DB016D-E282-E640-9C92-B6251DCC6E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1FDF0-7FAD-B74F-9C14-35E95702474C}" type="datetime1">
              <a:rPr lang="de-DE" smtClean="0"/>
              <a:t>22.11.21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4DB0AB-AEA3-1446-BC96-4EF18A79E4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B0A4FB-7D4F-8249-BFF1-DFDEB87BC5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0CA07-45C7-8142-9F4D-3A07AD48DF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0083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D4DA33E-0A63-C746-A744-46C41D9714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A08E2-633C-6F4C-B416-7B24EADBD5D5}" type="datetime1">
              <a:rPr lang="de-DE" smtClean="0"/>
              <a:t>22.11.21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822E01F-9F4E-3049-9259-443BC5EA1D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3C11A4-CEE1-4642-ABC0-C040FD55E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64352" y="6356350"/>
            <a:ext cx="2743200" cy="365125"/>
          </a:xfrm>
        </p:spPr>
        <p:txBody>
          <a:bodyPr/>
          <a:lstStyle/>
          <a:p>
            <a:fld id="{2D00CA07-45C7-8142-9F4D-3A07AD48DF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7706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F87BD-F29A-374B-9234-F9F31FD28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91665D-1029-094F-9884-32A259E56B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60633D-0122-B041-A85A-7924137A9C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59E1E6-DBEF-E54E-A93E-6E3A7193A2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8823F-BF39-4B48-92AC-7573D6900421}" type="datetime1">
              <a:rPr lang="de-DE" smtClean="0"/>
              <a:t>22.11.21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C5A4F3-15B8-5948-8831-3CF884B02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9DE4C2-5F3B-A74B-8653-02417379E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0CA07-45C7-8142-9F4D-3A07AD48DF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9824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E74F6-1025-5E44-AEE3-A25A5C07B3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73AA300-9699-B146-92B3-43FEB29EF3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F199DF-3794-9A4E-8DFD-FF5662F5FD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CFE4F8-DA2E-7A40-AF86-4F8ACCA946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3BCCA-5C2C-1E48-9D3E-EC5297EB8560}" type="datetime1">
              <a:rPr lang="de-DE" smtClean="0"/>
              <a:t>22.11.21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ACEAD3-6493-E34F-87B9-1EF7CF91A1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05AFD3-A240-B642-A617-2BEF1E7BC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0CA07-45C7-8142-9F4D-3A07AD48DF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9476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hq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8C978EC-9907-6E4C-A668-EC9E906DCE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442C08-3D8F-EE44-AD04-E6C4E62ADC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15358F-05A0-BC46-AE44-EADDC46D20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CDE09A-B1E7-BF49-A4A8-79F389F3B4B8}" type="datetime1">
              <a:rPr lang="de-DE" smtClean="0"/>
              <a:t>22.11.21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978A00-85E6-BE4A-86D2-B297BF5640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C9717F-D07F-9948-BA45-D728523E7F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64352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D00CA07-45C7-8142-9F4D-3A07AD48DFA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829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199E79-5F35-7E4E-853A-E0D3A9F5C40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Who Makes the Big Bucks in Tech in the U.S.?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0C494D-854A-C54C-A5AE-27D3E43393D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Anna Dai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IDS702 Final Project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9CDC5C-02CF-3F40-801E-F1FE2B062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0CA07-45C7-8142-9F4D-3A07AD48DFA1}" type="slidenum">
              <a:rPr lang="en-US" smtClean="0"/>
              <a:t>1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0B0B4A-6F3A-9F4B-A708-85A28F48E867}"/>
              </a:ext>
            </a:extLst>
          </p:cNvPr>
          <p:cNvSpPr/>
          <p:nvPr/>
        </p:nvSpPr>
        <p:spPr>
          <a:xfrm>
            <a:off x="11568608" y="6356350"/>
            <a:ext cx="438944" cy="3130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6399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303A2021-6E62-A54C-A850-9BF712B08327}"/>
              </a:ext>
            </a:extLst>
          </p:cNvPr>
          <p:cNvSpPr/>
          <p:nvPr/>
        </p:nvSpPr>
        <p:spPr>
          <a:xfrm>
            <a:off x="263352" y="5898557"/>
            <a:ext cx="1584176" cy="7709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12371F-989E-EE43-B20F-90E48B433F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0CA07-45C7-8142-9F4D-3A07AD48DFA1}" type="slidenum">
              <a:rPr lang="en-US" smtClean="0"/>
              <a:t>10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4E9B55-4425-2740-A108-76FF69BA3D12}"/>
              </a:ext>
            </a:extLst>
          </p:cNvPr>
          <p:cNvSpPr txBox="1"/>
          <p:nvPr/>
        </p:nvSpPr>
        <p:spPr>
          <a:xfrm>
            <a:off x="460713" y="332656"/>
            <a:ext cx="2975173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Interpretation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FDF23E1-C7BD-4C48-9E8A-53704A4D662C}"/>
              </a:ext>
            </a:extLst>
          </p:cNvPr>
          <p:cNvCxnSpPr>
            <a:cxnSpLocks/>
          </p:cNvCxnSpPr>
          <p:nvPr/>
        </p:nvCxnSpPr>
        <p:spPr>
          <a:xfrm>
            <a:off x="460714" y="886654"/>
            <a:ext cx="1127057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Group 31">
            <a:extLst>
              <a:ext uri="{FF2B5EF4-FFF2-40B4-BE49-F238E27FC236}">
                <a16:creationId xmlns:a16="http://schemas.microsoft.com/office/drawing/2014/main" id="{E98CD33B-0F2A-5E47-A740-112200933A06}"/>
              </a:ext>
            </a:extLst>
          </p:cNvPr>
          <p:cNvGrpSpPr/>
          <p:nvPr/>
        </p:nvGrpSpPr>
        <p:grpSpPr>
          <a:xfrm>
            <a:off x="460713" y="1147906"/>
            <a:ext cx="5209425" cy="373028"/>
            <a:chOff x="460713" y="1147906"/>
            <a:chExt cx="5209425" cy="373028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F7C7D0E-BDC3-5444-B7FF-A8C7D6BB67AF}"/>
                </a:ext>
              </a:extLst>
            </p:cNvPr>
            <p:cNvSpPr txBox="1"/>
            <p:nvPr/>
          </p:nvSpPr>
          <p:spPr>
            <a:xfrm>
              <a:off x="460713" y="1147906"/>
              <a:ext cx="1915589" cy="3693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2400" b="1" dirty="0">
                  <a:solidFill>
                    <a:srgbClr val="03529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Fixed Effects</a:t>
              </a:r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58344E3B-4687-2C45-8971-E755DBD3963B}"/>
                </a:ext>
              </a:extLst>
            </p:cNvPr>
            <p:cNvCxnSpPr>
              <a:cxnSpLocks/>
            </p:cNvCxnSpPr>
            <p:nvPr/>
          </p:nvCxnSpPr>
          <p:spPr>
            <a:xfrm>
              <a:off x="460713" y="1520934"/>
              <a:ext cx="5209425" cy="0"/>
            </a:xfrm>
            <a:prstGeom prst="line">
              <a:avLst/>
            </a:prstGeom>
            <a:ln w="28575">
              <a:solidFill>
                <a:srgbClr val="03529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5" name="Picture 34">
            <a:extLst>
              <a:ext uri="{FF2B5EF4-FFF2-40B4-BE49-F238E27FC236}">
                <a16:creationId xmlns:a16="http://schemas.microsoft.com/office/drawing/2014/main" id="{496696D5-88CC-3F45-8E29-89FF609A8E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8719"/>
          <a:stretch/>
        </p:blipFill>
        <p:spPr>
          <a:xfrm>
            <a:off x="460713" y="3630170"/>
            <a:ext cx="11270573" cy="2726179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CA1865CD-1576-0C46-8900-7E67F94916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208" b="61162"/>
          <a:stretch/>
        </p:blipFill>
        <p:spPr>
          <a:xfrm>
            <a:off x="460713" y="1646400"/>
            <a:ext cx="11270573" cy="1781538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92F337A9-0842-4C44-A9C5-22005BC84E72}"/>
              </a:ext>
            </a:extLst>
          </p:cNvPr>
          <p:cNvSpPr txBox="1"/>
          <p:nvPr/>
        </p:nvSpPr>
        <p:spPr>
          <a:xfrm>
            <a:off x="5942110" y="3252170"/>
            <a:ext cx="307777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0F28B0C-EE4B-BE48-8FC6-FAEE7B4F18B6}"/>
              </a:ext>
            </a:extLst>
          </p:cNvPr>
          <p:cNvSpPr txBox="1"/>
          <p:nvPr/>
        </p:nvSpPr>
        <p:spPr>
          <a:xfrm>
            <a:off x="10056440" y="6349919"/>
            <a:ext cx="1495602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 Included only significant variables</a:t>
            </a:r>
          </a:p>
        </p:txBody>
      </p:sp>
    </p:spTree>
    <p:extLst>
      <p:ext uri="{BB962C8B-B14F-4D97-AF65-F5344CB8AC3E}">
        <p14:creationId xmlns:p14="http://schemas.microsoft.com/office/powerpoint/2010/main" val="36041297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303A2021-6E62-A54C-A850-9BF712B08327}"/>
              </a:ext>
            </a:extLst>
          </p:cNvPr>
          <p:cNvSpPr/>
          <p:nvPr/>
        </p:nvSpPr>
        <p:spPr>
          <a:xfrm>
            <a:off x="263352" y="5898557"/>
            <a:ext cx="1584176" cy="7709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12371F-989E-EE43-B20F-90E48B433F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0CA07-45C7-8142-9F4D-3A07AD48DFA1}" type="slidenum">
              <a:rPr lang="en-US" smtClean="0"/>
              <a:t>11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4E9B55-4425-2740-A108-76FF69BA3D12}"/>
              </a:ext>
            </a:extLst>
          </p:cNvPr>
          <p:cNvSpPr txBox="1"/>
          <p:nvPr/>
        </p:nvSpPr>
        <p:spPr>
          <a:xfrm>
            <a:off x="460713" y="332656"/>
            <a:ext cx="2975173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Interpretation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FDF23E1-C7BD-4C48-9E8A-53704A4D662C}"/>
              </a:ext>
            </a:extLst>
          </p:cNvPr>
          <p:cNvCxnSpPr>
            <a:cxnSpLocks/>
          </p:cNvCxnSpPr>
          <p:nvPr/>
        </p:nvCxnSpPr>
        <p:spPr>
          <a:xfrm>
            <a:off x="460714" y="886654"/>
            <a:ext cx="1127057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F1C18D2-F612-5641-A73B-6B47072B5E47}"/>
              </a:ext>
            </a:extLst>
          </p:cNvPr>
          <p:cNvGrpSpPr/>
          <p:nvPr/>
        </p:nvGrpSpPr>
        <p:grpSpPr>
          <a:xfrm>
            <a:off x="460713" y="1147906"/>
            <a:ext cx="5209425" cy="373028"/>
            <a:chOff x="460713" y="1147906"/>
            <a:chExt cx="5209425" cy="373028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8B8BFDD-4A1F-F64E-B7B3-CD9B496B94A8}"/>
                </a:ext>
              </a:extLst>
            </p:cNvPr>
            <p:cNvSpPr txBox="1"/>
            <p:nvPr/>
          </p:nvSpPr>
          <p:spPr>
            <a:xfrm>
              <a:off x="460713" y="1147906"/>
              <a:ext cx="1915589" cy="3693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2400" b="1" dirty="0">
                  <a:solidFill>
                    <a:srgbClr val="03529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Fixed Effects</a:t>
              </a:r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9E5429AC-A1D6-8246-BBA9-DAD10B772851}"/>
                </a:ext>
              </a:extLst>
            </p:cNvPr>
            <p:cNvCxnSpPr>
              <a:cxnSpLocks/>
            </p:cNvCxnSpPr>
            <p:nvPr/>
          </p:nvCxnSpPr>
          <p:spPr>
            <a:xfrm>
              <a:off x="460713" y="1520934"/>
              <a:ext cx="5209425" cy="0"/>
            </a:xfrm>
            <a:prstGeom prst="line">
              <a:avLst/>
            </a:prstGeom>
            <a:ln w="28575">
              <a:solidFill>
                <a:srgbClr val="03529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CB8C34E-0255-7A4B-BE74-3B27DF7ACCC6}"/>
              </a:ext>
            </a:extLst>
          </p:cNvPr>
          <p:cNvGrpSpPr/>
          <p:nvPr/>
        </p:nvGrpSpPr>
        <p:grpSpPr>
          <a:xfrm>
            <a:off x="7032104" y="1147906"/>
            <a:ext cx="4699183" cy="5391006"/>
            <a:chOff x="7032104" y="1147906"/>
            <a:chExt cx="4699183" cy="5391006"/>
          </a:xfrm>
        </p:grpSpPr>
        <p:pic>
          <p:nvPicPr>
            <p:cNvPr id="10" name="Picture 9" descr="Chart&#10;&#10;Description automatically generated">
              <a:extLst>
                <a:ext uri="{FF2B5EF4-FFF2-40B4-BE49-F238E27FC236}">
                  <a16:creationId xmlns:a16="http://schemas.microsoft.com/office/drawing/2014/main" id="{E907217E-D650-6944-9506-26DD6692D3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358" t="7385" r="3774" b="4903"/>
            <a:stretch/>
          </p:blipFill>
          <p:spPr>
            <a:xfrm>
              <a:off x="7032104" y="2606992"/>
              <a:ext cx="4586516" cy="3931920"/>
            </a:xfrm>
            <a:prstGeom prst="rect">
              <a:avLst/>
            </a:prstGeom>
          </p:spPr>
        </p:pic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D5F58C2B-0D3E-0541-B04C-39F0B0EF7BB3}"/>
                </a:ext>
              </a:extLst>
            </p:cNvPr>
            <p:cNvGrpSpPr/>
            <p:nvPr/>
          </p:nvGrpSpPr>
          <p:grpSpPr>
            <a:xfrm>
              <a:off x="7143343" y="1147906"/>
              <a:ext cx="4587944" cy="373028"/>
              <a:chOff x="460713" y="1147906"/>
              <a:chExt cx="5209425" cy="373028"/>
            </a:xfrm>
          </p:grpSpPr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7A03A20-9D9E-4A41-A83D-09D76B8B9662}"/>
                  </a:ext>
                </a:extLst>
              </p:cNvPr>
              <p:cNvSpPr txBox="1"/>
              <p:nvPr/>
            </p:nvSpPr>
            <p:spPr>
              <a:xfrm>
                <a:off x="460713" y="1147906"/>
                <a:ext cx="266105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:r>
                  <a:rPr lang="en-US" sz="2400" b="1" dirty="0">
                    <a:solidFill>
                      <a:srgbClr val="03529B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Random Effects</a:t>
                </a:r>
              </a:p>
            </p:txBody>
          </p: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A1FDBBC2-52CA-9A4A-A6AD-5B271627428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0713" y="1520934"/>
                <a:ext cx="5209425" cy="0"/>
              </a:xfrm>
              <a:prstGeom prst="line">
                <a:avLst/>
              </a:prstGeom>
              <a:ln w="28575">
                <a:solidFill>
                  <a:srgbClr val="03529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25A6664-8242-764A-BBB3-9AC62E02511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725628" y="1682415"/>
              <a:ext cx="3522609" cy="755703"/>
            </a:xfrm>
            <a:prstGeom prst="rect">
              <a:avLst/>
            </a:prstGeom>
          </p:spPr>
        </p:pic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55AAF6B6-65CA-E64B-A5D0-0B007ED062BB}"/>
              </a:ext>
            </a:extLst>
          </p:cNvPr>
          <p:cNvSpPr txBox="1"/>
          <p:nvPr/>
        </p:nvSpPr>
        <p:spPr>
          <a:xfrm>
            <a:off x="460713" y="1682415"/>
            <a:ext cx="5491271" cy="480131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>
                <a:latin typeface="Arial" panose="020B0604020202020204" pitchFamily="34" charset="0"/>
                <a:cs typeface="Arial" panose="020B0604020202020204" pitchFamily="34" charset="0"/>
              </a:rPr>
              <a:t>Holding all else constant: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CA" sz="2400" b="1" dirty="0">
                <a:latin typeface="Arial" panose="020B0604020202020204" pitchFamily="34" charset="0"/>
                <a:cs typeface="Arial" panose="020B0604020202020204" pitchFamily="34" charset="0"/>
              </a:rPr>
              <a:t>Women</a:t>
            </a:r>
            <a:r>
              <a:rPr lang="en-CA" sz="2400" dirty="0">
                <a:latin typeface="Arial" panose="020B0604020202020204" pitchFamily="34" charset="0"/>
                <a:cs typeface="Arial" panose="020B0604020202020204" pitchFamily="34" charset="0"/>
              </a:rPr>
              <a:t> earn 10% less than men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CA" sz="2400" b="1" dirty="0">
                <a:latin typeface="Arial" panose="020B0604020202020204" pitchFamily="34" charset="0"/>
                <a:cs typeface="Arial" panose="020B0604020202020204" pitchFamily="34" charset="0"/>
              </a:rPr>
              <a:t>East Asians </a:t>
            </a:r>
            <a:r>
              <a:rPr lang="en-CA" sz="2400" dirty="0">
                <a:latin typeface="Arial" panose="020B0604020202020204" pitchFamily="34" charset="0"/>
                <a:cs typeface="Arial" panose="020B0604020202020204" pitchFamily="34" charset="0"/>
              </a:rPr>
              <a:t>earn 8.9% more and </a:t>
            </a:r>
            <a:r>
              <a:rPr lang="en-CA" sz="2400" b="1" dirty="0">
                <a:latin typeface="Arial" panose="020B0604020202020204" pitchFamily="34" charset="0"/>
                <a:cs typeface="Arial" panose="020B0604020202020204" pitchFamily="34" charset="0"/>
              </a:rPr>
              <a:t>Hispanics</a:t>
            </a:r>
            <a:r>
              <a:rPr lang="en-CA" sz="2400" dirty="0">
                <a:latin typeface="Arial" panose="020B0604020202020204" pitchFamily="34" charset="0"/>
                <a:cs typeface="Arial" panose="020B0604020202020204" pitchFamily="34" charset="0"/>
              </a:rPr>
              <a:t> earn 4.6% less than White counterparts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CA" sz="2400" b="1" dirty="0">
                <a:latin typeface="Arial" panose="020B0604020202020204" pitchFamily="34" charset="0"/>
                <a:cs typeface="Arial" panose="020B0604020202020204" pitchFamily="34" charset="0"/>
              </a:rPr>
              <a:t>Older people </a:t>
            </a:r>
            <a:r>
              <a:rPr lang="en-CA" sz="2400" dirty="0">
                <a:latin typeface="Arial" panose="020B0604020202020204" pitchFamily="34" charset="0"/>
                <a:cs typeface="Arial" panose="020B0604020202020204" pitchFamily="34" charset="0"/>
              </a:rPr>
              <a:t>earn more than younger people until you hit 55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CA" sz="2400" dirty="0">
                <a:latin typeface="Arial" panose="020B0604020202020204" pitchFamily="34" charset="0"/>
                <a:cs typeface="Arial" panose="020B0604020202020204" pitchFamily="34" charset="0"/>
              </a:rPr>
              <a:t>Get a </a:t>
            </a:r>
            <a:r>
              <a:rPr lang="en-CA" sz="2400" b="1" dirty="0">
                <a:latin typeface="Arial" panose="020B0604020202020204" pitchFamily="34" charset="0"/>
                <a:cs typeface="Arial" panose="020B0604020202020204" pitchFamily="34" charset="0"/>
              </a:rPr>
              <a:t>doctorates degree </a:t>
            </a:r>
            <a:r>
              <a:rPr lang="en-CA" sz="2400" dirty="0">
                <a:latin typeface="Arial" panose="020B0604020202020204" pitchFamily="34" charset="0"/>
                <a:cs typeface="Arial" panose="020B0604020202020204" pitchFamily="34" charset="0"/>
              </a:rPr>
              <a:t>(they earn 42% more than those without a higher education degree) but </a:t>
            </a:r>
            <a:r>
              <a:rPr lang="en-CA" sz="2400" b="1" dirty="0">
                <a:latin typeface="Arial" panose="020B0604020202020204" pitchFamily="34" charset="0"/>
                <a:cs typeface="Arial" panose="020B0604020202020204" pitchFamily="34" charset="0"/>
              </a:rPr>
              <a:t>don’t do research work </a:t>
            </a:r>
            <a:r>
              <a:rPr lang="en-CA" sz="2400" dirty="0">
                <a:latin typeface="Arial" panose="020B0604020202020204" pitchFamily="34" charset="0"/>
                <a:cs typeface="Arial" panose="020B0604020202020204" pitchFamily="34" charset="0"/>
              </a:rPr>
              <a:t>at a technology company (earning 11% less than developers)</a:t>
            </a:r>
          </a:p>
        </p:txBody>
      </p:sp>
    </p:spTree>
    <p:extLst>
      <p:ext uri="{BB962C8B-B14F-4D97-AF65-F5344CB8AC3E}">
        <p14:creationId xmlns:p14="http://schemas.microsoft.com/office/powerpoint/2010/main" val="3540763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8D7A3D5F-EB3D-6746-BC83-7A0F67CCF9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1464" y="1338624"/>
            <a:ext cx="9649072" cy="5269784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12371F-989E-EE43-B20F-90E48B433F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0CA07-45C7-8142-9F4D-3A07AD48DFA1}" type="slidenum">
              <a:rPr lang="en-US" smtClean="0"/>
              <a:t>12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4E9B55-4425-2740-A108-76FF69BA3D12}"/>
              </a:ext>
            </a:extLst>
          </p:cNvPr>
          <p:cNvSpPr txBox="1"/>
          <p:nvPr/>
        </p:nvSpPr>
        <p:spPr>
          <a:xfrm>
            <a:off x="460713" y="332656"/>
            <a:ext cx="2975173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Interpretation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FDF23E1-C7BD-4C48-9E8A-53704A4D662C}"/>
              </a:ext>
            </a:extLst>
          </p:cNvPr>
          <p:cNvCxnSpPr>
            <a:cxnSpLocks/>
          </p:cNvCxnSpPr>
          <p:nvPr/>
        </p:nvCxnSpPr>
        <p:spPr>
          <a:xfrm>
            <a:off x="460714" y="886654"/>
            <a:ext cx="1127057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F1C18D2-F612-5641-A73B-6B47072B5E47}"/>
              </a:ext>
            </a:extLst>
          </p:cNvPr>
          <p:cNvGrpSpPr/>
          <p:nvPr/>
        </p:nvGrpSpPr>
        <p:grpSpPr>
          <a:xfrm>
            <a:off x="460713" y="1147906"/>
            <a:ext cx="5209425" cy="373028"/>
            <a:chOff x="460713" y="1147906"/>
            <a:chExt cx="5209425" cy="373028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8B8BFDD-4A1F-F64E-B7B3-CD9B496B94A8}"/>
                </a:ext>
              </a:extLst>
            </p:cNvPr>
            <p:cNvSpPr txBox="1"/>
            <p:nvPr/>
          </p:nvSpPr>
          <p:spPr>
            <a:xfrm>
              <a:off x="460713" y="1147906"/>
              <a:ext cx="2745175" cy="3693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2400" b="1" dirty="0">
                  <a:solidFill>
                    <a:srgbClr val="03529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Geographical View</a:t>
              </a:r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9E5429AC-A1D6-8246-BBA9-DAD10B772851}"/>
                </a:ext>
              </a:extLst>
            </p:cNvPr>
            <p:cNvCxnSpPr>
              <a:cxnSpLocks/>
            </p:cNvCxnSpPr>
            <p:nvPr/>
          </p:nvCxnSpPr>
          <p:spPr>
            <a:xfrm>
              <a:off x="460713" y="1520934"/>
              <a:ext cx="5209425" cy="0"/>
            </a:xfrm>
            <a:prstGeom prst="line">
              <a:avLst/>
            </a:prstGeom>
            <a:ln w="28575">
              <a:solidFill>
                <a:srgbClr val="03529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334334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12371F-989E-EE43-B20F-90E48B433F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0CA07-45C7-8142-9F4D-3A07AD48DFA1}" type="slidenum">
              <a:rPr lang="en-US" smtClean="0"/>
              <a:t>13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4E9B55-4425-2740-A108-76FF69BA3D12}"/>
              </a:ext>
            </a:extLst>
          </p:cNvPr>
          <p:cNvSpPr txBox="1"/>
          <p:nvPr/>
        </p:nvSpPr>
        <p:spPr>
          <a:xfrm>
            <a:off x="460713" y="332656"/>
            <a:ext cx="2385268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Next Steps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FDF23E1-C7BD-4C48-9E8A-53704A4D662C}"/>
              </a:ext>
            </a:extLst>
          </p:cNvPr>
          <p:cNvCxnSpPr>
            <a:cxnSpLocks/>
          </p:cNvCxnSpPr>
          <p:nvPr/>
        </p:nvCxnSpPr>
        <p:spPr>
          <a:xfrm>
            <a:off x="460714" y="886654"/>
            <a:ext cx="1127057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E985FFC-9E59-6F4F-9F75-C95E2250FD53}"/>
              </a:ext>
            </a:extLst>
          </p:cNvPr>
          <p:cNvGrpSpPr/>
          <p:nvPr/>
        </p:nvGrpSpPr>
        <p:grpSpPr>
          <a:xfrm>
            <a:off x="460713" y="1147906"/>
            <a:ext cx="5209425" cy="373028"/>
            <a:chOff x="460713" y="1147906"/>
            <a:chExt cx="5209425" cy="373028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864DE45-F31F-F34E-BAC6-E015E30D4D60}"/>
                </a:ext>
              </a:extLst>
            </p:cNvPr>
            <p:cNvSpPr txBox="1"/>
            <p:nvPr/>
          </p:nvSpPr>
          <p:spPr>
            <a:xfrm>
              <a:off x="460713" y="1147906"/>
              <a:ext cx="3315010" cy="3693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2400" b="1" dirty="0">
                  <a:solidFill>
                    <a:srgbClr val="03529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 the coming weeks…</a:t>
              </a: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45F55A1-178F-204B-8122-0D25726930AE}"/>
                </a:ext>
              </a:extLst>
            </p:cNvPr>
            <p:cNvCxnSpPr>
              <a:cxnSpLocks/>
            </p:cNvCxnSpPr>
            <p:nvPr/>
          </p:nvCxnSpPr>
          <p:spPr>
            <a:xfrm>
              <a:off x="460713" y="1520934"/>
              <a:ext cx="5209425" cy="0"/>
            </a:xfrm>
            <a:prstGeom prst="line">
              <a:avLst/>
            </a:prstGeom>
            <a:ln w="28575">
              <a:solidFill>
                <a:srgbClr val="03529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6E7DBD5-E322-4D44-9BEF-3A4BA8E426B2}"/>
                  </a:ext>
                </a:extLst>
              </p:cNvPr>
              <p:cNvSpPr txBox="1"/>
              <p:nvPr/>
            </p:nvSpPr>
            <p:spPr>
              <a:xfrm>
                <a:off x="460713" y="1700808"/>
                <a:ext cx="11270573" cy="147732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CA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Complete my missing data multiple imputations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CA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Explore hierarchical model with random slopes by </a:t>
                </a:r>
                <a:r>
                  <a:rPr lang="en-CA" sz="24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US_State</a:t>
                </a:r>
                <a:endParaRPr lang="en-CA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CA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Look at how my model differs if group by </a:t>
                </a:r>
                <a14:m>
                  <m:oMath xmlns:m="http://schemas.openxmlformats.org/officeDocument/2006/math">
                    <m:r>
                      <a:rPr lang="en-CA" sz="24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𝐸𝑡h𝑛𝑖𝑐𝑖𝑡𝑦</m:t>
                    </m:r>
                  </m:oMath>
                </a14:m>
                <a:r>
                  <a:rPr lang="en-CA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or </a:t>
                </a:r>
                <a14:m>
                  <m:oMath xmlns:m="http://schemas.openxmlformats.org/officeDocument/2006/math">
                    <m:r>
                      <a:rPr lang="en-CA" sz="24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𝐺𝑒𝑛𝑑𝑒𝑟</m:t>
                    </m:r>
                  </m:oMath>
                </a14:m>
                <a:endParaRPr lang="en-CA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CA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Consider to incorporate any suggestions from you all </a:t>
                </a:r>
                <a:r>
                  <a:rPr lang="en-CA" sz="2400" dirty="0">
                    <a:latin typeface="Arial" panose="020B0604020202020204" pitchFamily="34" charset="0"/>
                    <a:cs typeface="Arial" panose="020B0604020202020204" pitchFamily="34" charset="0"/>
                    <a:sym typeface="Wingdings" pitchFamily="2" charset="2"/>
                  </a:rPr>
                  <a:t></a:t>
                </a:r>
                <a:endParaRPr lang="en-CA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6E7DBD5-E322-4D44-9BEF-3A4BA8E426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713" y="1700808"/>
                <a:ext cx="11270573" cy="1477328"/>
              </a:xfrm>
              <a:prstGeom prst="rect">
                <a:avLst/>
              </a:prstGeom>
              <a:blipFill>
                <a:blip r:embed="rId3"/>
                <a:stretch>
                  <a:fillRect l="-1577" t="-5932" b="-110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98" name="Picture 2">
            <a:extLst>
              <a:ext uri="{FF2B5EF4-FFF2-40B4-BE49-F238E27FC236}">
                <a16:creationId xmlns:a16="http://schemas.microsoft.com/office/drawing/2014/main" id="{F549A668-E162-2843-988F-8FEBD22204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00" t="22700" r="11502" b="20763"/>
          <a:stretch/>
        </p:blipFill>
        <p:spPr bwMode="auto">
          <a:xfrm>
            <a:off x="2990653" y="3302768"/>
            <a:ext cx="6210692" cy="3068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14377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12371F-989E-EE43-B20F-90E48B433F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0CA07-45C7-8142-9F4D-3A07AD48DFA1}" type="slidenum">
              <a:rPr lang="en-US" smtClean="0"/>
              <a:t>14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4E9B55-4425-2740-A108-76FF69BA3D12}"/>
              </a:ext>
            </a:extLst>
          </p:cNvPr>
          <p:cNvSpPr txBox="1"/>
          <p:nvPr/>
        </p:nvSpPr>
        <p:spPr>
          <a:xfrm>
            <a:off x="460713" y="332656"/>
            <a:ext cx="2915542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This is a Title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FDF23E1-C7BD-4C48-9E8A-53704A4D662C}"/>
              </a:ext>
            </a:extLst>
          </p:cNvPr>
          <p:cNvCxnSpPr>
            <a:cxnSpLocks/>
          </p:cNvCxnSpPr>
          <p:nvPr/>
        </p:nvCxnSpPr>
        <p:spPr>
          <a:xfrm>
            <a:off x="460714" y="886654"/>
            <a:ext cx="1127057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90032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A739974-9CD2-7644-ACB3-CAA751B09B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656" y="1783903"/>
            <a:ext cx="5321331" cy="3922499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12371F-989E-EE43-B20F-90E48B433F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0CA07-45C7-8142-9F4D-3A07AD48DFA1}" type="slidenum">
              <a:rPr lang="en-US" smtClean="0"/>
              <a:t>2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4E9B55-4425-2740-A108-76FF69BA3D12}"/>
              </a:ext>
            </a:extLst>
          </p:cNvPr>
          <p:cNvSpPr txBox="1"/>
          <p:nvPr/>
        </p:nvSpPr>
        <p:spPr>
          <a:xfrm>
            <a:off x="460713" y="332656"/>
            <a:ext cx="1025922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Goal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FDF23E1-C7BD-4C48-9E8A-53704A4D662C}"/>
              </a:ext>
            </a:extLst>
          </p:cNvPr>
          <p:cNvCxnSpPr>
            <a:cxnSpLocks/>
          </p:cNvCxnSpPr>
          <p:nvPr/>
        </p:nvCxnSpPr>
        <p:spPr>
          <a:xfrm>
            <a:off x="460714" y="886654"/>
            <a:ext cx="1127057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AC25C21-053B-2C4D-AB3C-512D63C134D2}"/>
              </a:ext>
            </a:extLst>
          </p:cNvPr>
          <p:cNvGrpSpPr/>
          <p:nvPr/>
        </p:nvGrpSpPr>
        <p:grpSpPr>
          <a:xfrm>
            <a:off x="460713" y="1147906"/>
            <a:ext cx="5209425" cy="373028"/>
            <a:chOff x="460713" y="1147906"/>
            <a:chExt cx="5209425" cy="373028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AB166866-3747-F94F-9981-CE01D3A7C6DB}"/>
                </a:ext>
              </a:extLst>
            </p:cNvPr>
            <p:cNvSpPr txBox="1"/>
            <p:nvPr/>
          </p:nvSpPr>
          <p:spPr>
            <a:xfrm>
              <a:off x="460713" y="1147906"/>
              <a:ext cx="1570943" cy="3693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2400" b="1" dirty="0">
                  <a:solidFill>
                    <a:srgbClr val="03529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Inspiration</a:t>
              </a:r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ADDD6863-B1DB-3846-9D92-BD2DAADF4EEB}"/>
                </a:ext>
              </a:extLst>
            </p:cNvPr>
            <p:cNvCxnSpPr>
              <a:cxnSpLocks/>
            </p:cNvCxnSpPr>
            <p:nvPr/>
          </p:nvCxnSpPr>
          <p:spPr>
            <a:xfrm>
              <a:off x="460713" y="1520934"/>
              <a:ext cx="5209425" cy="0"/>
            </a:xfrm>
            <a:prstGeom prst="line">
              <a:avLst/>
            </a:prstGeom>
            <a:ln w="28575">
              <a:solidFill>
                <a:srgbClr val="03529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C4D1888B-18E3-CC4C-BC82-C4C1FC553DA2}"/>
              </a:ext>
            </a:extLst>
          </p:cNvPr>
          <p:cNvGrpSpPr/>
          <p:nvPr/>
        </p:nvGrpSpPr>
        <p:grpSpPr>
          <a:xfrm>
            <a:off x="6521862" y="1151382"/>
            <a:ext cx="5209425" cy="373028"/>
            <a:chOff x="460713" y="1147906"/>
            <a:chExt cx="5209425" cy="373028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6E267AD-0CE1-304E-8B8E-2F576D8E7AE2}"/>
                </a:ext>
              </a:extLst>
            </p:cNvPr>
            <p:cNvSpPr txBox="1"/>
            <p:nvPr/>
          </p:nvSpPr>
          <p:spPr>
            <a:xfrm>
              <a:off x="460713" y="1147906"/>
              <a:ext cx="958596" cy="3693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2400" b="1" dirty="0">
                  <a:solidFill>
                    <a:srgbClr val="03529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Issues</a:t>
              </a:r>
            </a:p>
          </p:txBody>
        </p: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436FAD29-C499-6348-AE43-C8164C25D43B}"/>
                </a:ext>
              </a:extLst>
            </p:cNvPr>
            <p:cNvCxnSpPr>
              <a:cxnSpLocks/>
            </p:cNvCxnSpPr>
            <p:nvPr/>
          </p:nvCxnSpPr>
          <p:spPr>
            <a:xfrm>
              <a:off x="460713" y="1520934"/>
              <a:ext cx="5209425" cy="0"/>
            </a:xfrm>
            <a:prstGeom prst="line">
              <a:avLst/>
            </a:prstGeom>
            <a:ln w="28575">
              <a:solidFill>
                <a:srgbClr val="03529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81CA2BCF-1990-1D44-BE79-7C737BC9A05C}"/>
              </a:ext>
            </a:extLst>
          </p:cNvPr>
          <p:cNvSpPr txBox="1"/>
          <p:nvPr/>
        </p:nvSpPr>
        <p:spPr>
          <a:xfrm>
            <a:off x="6521861" y="1720692"/>
            <a:ext cx="5118755" cy="29546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b="1" dirty="0">
                <a:latin typeface="Arial" panose="020B0604020202020204" pitchFamily="34" charset="0"/>
                <a:cs typeface="Arial" panose="020B0604020202020204" pitchFamily="34" charset="0"/>
              </a:rPr>
              <a:t>Lack of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>
                <a:latin typeface="Arial" panose="020B0604020202020204" pitchFamily="34" charset="0"/>
                <a:cs typeface="Arial" panose="020B0604020202020204" pitchFamily="34" charset="0"/>
              </a:rPr>
              <a:t>Companies’ personnel data are well guarded secrets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>
                <a:latin typeface="Arial" panose="020B0604020202020204" pitchFamily="34" charset="0"/>
                <a:cs typeface="Arial" panose="020B0604020202020204" pitchFamily="34" charset="0"/>
              </a:rPr>
              <a:t>Salary information are private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>
                <a:latin typeface="Arial" panose="020B0604020202020204" pitchFamily="34" charset="0"/>
                <a:cs typeface="Arial" panose="020B0604020202020204" pitchFamily="34" charset="0"/>
              </a:rPr>
              <a:t>Scraped data on top public companies and their leaders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CA" sz="2400" dirty="0">
                <a:latin typeface="Arial" panose="020B0604020202020204" pitchFamily="34" charset="0"/>
                <a:cs typeface="Arial" panose="020B0604020202020204" pitchFamily="34" charset="0"/>
              </a:rPr>
              <a:t>But no response variable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00355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64223DBC-63D5-6549-BE57-73223B0FC9F5}"/>
              </a:ext>
            </a:extLst>
          </p:cNvPr>
          <p:cNvGrpSpPr/>
          <p:nvPr/>
        </p:nvGrpSpPr>
        <p:grpSpPr>
          <a:xfrm>
            <a:off x="460713" y="1147906"/>
            <a:ext cx="5209425" cy="373028"/>
            <a:chOff x="460713" y="1147906"/>
            <a:chExt cx="5209425" cy="373028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DE1D0DC-01FB-9641-92BA-BD912D0A489C}"/>
                </a:ext>
              </a:extLst>
            </p:cNvPr>
            <p:cNvSpPr txBox="1"/>
            <p:nvPr/>
          </p:nvSpPr>
          <p:spPr>
            <a:xfrm>
              <a:off x="460713" y="1147906"/>
              <a:ext cx="4566956" cy="3693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2400" b="1" dirty="0">
                  <a:solidFill>
                    <a:srgbClr val="03529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                            to the Rescue</a:t>
              </a:r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0776CCE2-D111-AE4B-A30A-8754BDECC32F}"/>
                </a:ext>
              </a:extLst>
            </p:cNvPr>
            <p:cNvCxnSpPr>
              <a:cxnSpLocks/>
            </p:cNvCxnSpPr>
            <p:nvPr/>
          </p:nvCxnSpPr>
          <p:spPr>
            <a:xfrm>
              <a:off x="460713" y="1520934"/>
              <a:ext cx="5209425" cy="0"/>
            </a:xfrm>
            <a:prstGeom prst="line">
              <a:avLst/>
            </a:prstGeom>
            <a:ln w="28575">
              <a:solidFill>
                <a:srgbClr val="03529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12371F-989E-EE43-B20F-90E48B433F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0CA07-45C7-8142-9F4D-3A07AD48DFA1}" type="slidenum">
              <a:rPr lang="en-US" smtClean="0"/>
              <a:t>3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4E9B55-4425-2740-A108-76FF69BA3D12}"/>
              </a:ext>
            </a:extLst>
          </p:cNvPr>
          <p:cNvSpPr txBox="1"/>
          <p:nvPr/>
        </p:nvSpPr>
        <p:spPr>
          <a:xfrm>
            <a:off x="460713" y="332656"/>
            <a:ext cx="1846659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Data Set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FDF23E1-C7BD-4C48-9E8A-53704A4D662C}"/>
              </a:ext>
            </a:extLst>
          </p:cNvPr>
          <p:cNvCxnSpPr>
            <a:cxnSpLocks/>
          </p:cNvCxnSpPr>
          <p:nvPr/>
        </p:nvCxnSpPr>
        <p:spPr>
          <a:xfrm>
            <a:off x="460714" y="886654"/>
            <a:ext cx="1127057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C87A6E8-A4FA-034E-ABB9-15FCA2B23F34}"/>
              </a:ext>
            </a:extLst>
          </p:cNvPr>
          <p:cNvGrpSpPr/>
          <p:nvPr/>
        </p:nvGrpSpPr>
        <p:grpSpPr>
          <a:xfrm>
            <a:off x="335360" y="806264"/>
            <a:ext cx="11379159" cy="2708286"/>
            <a:chOff x="335360" y="806264"/>
            <a:chExt cx="11379159" cy="2708286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FC63EB5-D312-9A4C-973A-F866B9894A2F}"/>
                </a:ext>
              </a:extLst>
            </p:cNvPr>
            <p:cNvSpPr txBox="1"/>
            <p:nvPr/>
          </p:nvSpPr>
          <p:spPr>
            <a:xfrm>
              <a:off x="460713" y="1667891"/>
              <a:ext cx="11253806" cy="184665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2021 Stack Overflow Annual Developer Survey</a:t>
              </a:r>
            </a:p>
            <a:p>
              <a:pPr marL="342900" indent="-342900" algn="l">
                <a:buFont typeface="Arial" panose="020B0604020202020204" pitchFamily="34" charset="0"/>
                <a:buChar char="•"/>
              </a:pPr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Nearly 80,000 responses from around the world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Subset for professional developers who are currently employed in the U.S.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Not representative of the general workforce – only Stack Overflow users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Unreliable data inputs</a:t>
              </a:r>
            </a:p>
          </p:txBody>
        </p:sp>
        <p:pic>
          <p:nvPicPr>
            <p:cNvPr id="24" name="Picture 23" descr="A picture containing logo&#10;&#10;Description automatically generated">
              <a:extLst>
                <a:ext uri="{FF2B5EF4-FFF2-40B4-BE49-F238E27FC236}">
                  <a16:creationId xmlns:a16="http://schemas.microsoft.com/office/drawing/2014/main" id="{16098BAC-973A-F849-915D-2B73E53D2A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5360" y="806264"/>
              <a:ext cx="2659159" cy="861627"/>
            </a:xfrm>
            <a:prstGeom prst="rect">
              <a:avLst/>
            </a:prstGeom>
          </p:spPr>
        </p:pic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228B1859-57BB-374F-AAB8-A8447FC784A4}"/>
              </a:ext>
            </a:extLst>
          </p:cNvPr>
          <p:cNvSpPr/>
          <p:nvPr/>
        </p:nvSpPr>
        <p:spPr>
          <a:xfrm>
            <a:off x="460713" y="3908666"/>
            <a:ext cx="5143844" cy="600454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Leadership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173B15A-FD7E-4844-97B8-ADE3A739F24C}"/>
              </a:ext>
            </a:extLst>
          </p:cNvPr>
          <p:cNvSpPr/>
          <p:nvPr/>
        </p:nvSpPr>
        <p:spPr>
          <a:xfrm>
            <a:off x="6575264" y="3908666"/>
            <a:ext cx="5143844" cy="600454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Compensation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CA615C1-C048-804C-88E4-8AF2B506BA84}"/>
              </a:ext>
            </a:extLst>
          </p:cNvPr>
          <p:cNvSpPr txBox="1"/>
          <p:nvPr/>
        </p:nvSpPr>
        <p:spPr>
          <a:xfrm>
            <a:off x="462621" y="4669338"/>
            <a:ext cx="5143844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Logistic regression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Highly imbalanced data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E76EEC2-BC57-9B4D-992B-2F93B2C87D8C}"/>
              </a:ext>
            </a:extLst>
          </p:cNvPr>
          <p:cNvSpPr txBox="1"/>
          <p:nvPr/>
        </p:nvSpPr>
        <p:spPr>
          <a:xfrm>
            <a:off x="6589353" y="4664203"/>
            <a:ext cx="5143844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Linear regression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Next best thing 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BDC81C8-1275-A74A-B20C-51728E74A499}"/>
              </a:ext>
            </a:extLst>
          </p:cNvPr>
          <p:cNvSpPr/>
          <p:nvPr/>
        </p:nvSpPr>
        <p:spPr>
          <a:xfrm>
            <a:off x="6587445" y="5705272"/>
            <a:ext cx="5127074" cy="49086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Chosen one</a:t>
            </a:r>
          </a:p>
        </p:txBody>
      </p:sp>
    </p:spTree>
    <p:extLst>
      <p:ext uri="{BB962C8B-B14F-4D97-AF65-F5344CB8AC3E}">
        <p14:creationId xmlns:p14="http://schemas.microsoft.com/office/powerpoint/2010/main" val="1618410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12371F-989E-EE43-B20F-90E48B433F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0CA07-45C7-8142-9F4D-3A07AD48DFA1}" type="slidenum">
              <a:rPr lang="en-US" smtClean="0"/>
              <a:t>4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4E9B55-4425-2740-A108-76FF69BA3D12}"/>
              </a:ext>
            </a:extLst>
          </p:cNvPr>
          <p:cNvSpPr txBox="1"/>
          <p:nvPr/>
        </p:nvSpPr>
        <p:spPr>
          <a:xfrm>
            <a:off x="460713" y="332656"/>
            <a:ext cx="3949799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Modeling Process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FDF23E1-C7BD-4C48-9E8A-53704A4D662C}"/>
              </a:ext>
            </a:extLst>
          </p:cNvPr>
          <p:cNvCxnSpPr>
            <a:cxnSpLocks/>
          </p:cNvCxnSpPr>
          <p:nvPr/>
        </p:nvCxnSpPr>
        <p:spPr>
          <a:xfrm>
            <a:off x="460714" y="886654"/>
            <a:ext cx="1127057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51A6D943-D3C6-704C-B71D-862CD909B942}"/>
              </a:ext>
            </a:extLst>
          </p:cNvPr>
          <p:cNvSpPr/>
          <p:nvPr/>
        </p:nvSpPr>
        <p:spPr>
          <a:xfrm>
            <a:off x="460711" y="1308202"/>
            <a:ext cx="5143844" cy="1117218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Cleaning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AAB5627-3EA5-9A4C-B04C-CB3F0EA8A388}"/>
              </a:ext>
            </a:extLst>
          </p:cNvPr>
          <p:cNvSpPr/>
          <p:nvPr/>
        </p:nvSpPr>
        <p:spPr>
          <a:xfrm>
            <a:off x="6591808" y="2147330"/>
            <a:ext cx="5143844" cy="1117209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Missing Data Imputations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D359303-F8E7-294D-839B-1807B46ED3ED}"/>
              </a:ext>
            </a:extLst>
          </p:cNvPr>
          <p:cNvSpPr/>
          <p:nvPr/>
        </p:nvSpPr>
        <p:spPr>
          <a:xfrm>
            <a:off x="460713" y="2854107"/>
            <a:ext cx="5143844" cy="1117218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EDA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7C226788-1571-014C-8CE1-991E7290A2FA}"/>
              </a:ext>
            </a:extLst>
          </p:cNvPr>
          <p:cNvSpPr/>
          <p:nvPr/>
        </p:nvSpPr>
        <p:spPr>
          <a:xfrm>
            <a:off x="6587443" y="3693235"/>
            <a:ext cx="5143844" cy="1117209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Linear Model Fitting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0CD5D29-EAB2-A044-84FB-84009FA3898A}"/>
              </a:ext>
            </a:extLst>
          </p:cNvPr>
          <p:cNvSpPr/>
          <p:nvPr/>
        </p:nvSpPr>
        <p:spPr>
          <a:xfrm>
            <a:off x="460711" y="4400012"/>
            <a:ext cx="5143844" cy="1117218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Hierarchical Model Fitting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D5AC47A-1F23-8B43-B651-40B49DBF9D43}"/>
              </a:ext>
            </a:extLst>
          </p:cNvPr>
          <p:cNvSpPr/>
          <p:nvPr/>
        </p:nvSpPr>
        <p:spPr>
          <a:xfrm>
            <a:off x="6587443" y="5239141"/>
            <a:ext cx="5143844" cy="1117209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Interpretations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19DC59AA-6456-3443-A925-AFA787A3E747}"/>
              </a:ext>
            </a:extLst>
          </p:cNvPr>
          <p:cNvCxnSpPr>
            <a:cxnSpLocks/>
          </p:cNvCxnSpPr>
          <p:nvPr/>
        </p:nvCxnSpPr>
        <p:spPr>
          <a:xfrm flipH="1">
            <a:off x="5700945" y="3050958"/>
            <a:ext cx="779475" cy="0"/>
          </a:xfrm>
          <a:prstGeom prst="straightConnector1">
            <a:avLst/>
          </a:prstGeom>
          <a:ln w="31750">
            <a:solidFill>
              <a:schemeClr val="tx1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17AAF81E-CD1A-D549-8867-DEE14A169EB8}"/>
              </a:ext>
            </a:extLst>
          </p:cNvPr>
          <p:cNvCxnSpPr>
            <a:cxnSpLocks/>
          </p:cNvCxnSpPr>
          <p:nvPr/>
        </p:nvCxnSpPr>
        <p:spPr>
          <a:xfrm>
            <a:off x="5700945" y="2276872"/>
            <a:ext cx="779476" cy="0"/>
          </a:xfrm>
          <a:prstGeom prst="straightConnector1">
            <a:avLst/>
          </a:prstGeom>
          <a:ln w="31750">
            <a:solidFill>
              <a:schemeClr val="tx1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8C089FF8-45B5-6F4A-ABFE-5897396BF208}"/>
              </a:ext>
            </a:extLst>
          </p:cNvPr>
          <p:cNvCxnSpPr>
            <a:cxnSpLocks/>
          </p:cNvCxnSpPr>
          <p:nvPr/>
        </p:nvCxnSpPr>
        <p:spPr>
          <a:xfrm>
            <a:off x="5705708" y="3825044"/>
            <a:ext cx="779476" cy="0"/>
          </a:xfrm>
          <a:prstGeom prst="straightConnector1">
            <a:avLst/>
          </a:prstGeom>
          <a:ln w="31750">
            <a:solidFill>
              <a:schemeClr val="tx1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2AD75413-4375-6F4E-B53A-2456235C73FA}"/>
              </a:ext>
            </a:extLst>
          </p:cNvPr>
          <p:cNvCxnSpPr>
            <a:cxnSpLocks/>
          </p:cNvCxnSpPr>
          <p:nvPr/>
        </p:nvCxnSpPr>
        <p:spPr>
          <a:xfrm flipH="1">
            <a:off x="5705709" y="4599130"/>
            <a:ext cx="779475" cy="0"/>
          </a:xfrm>
          <a:prstGeom prst="straightConnector1">
            <a:avLst/>
          </a:prstGeom>
          <a:ln w="31750">
            <a:solidFill>
              <a:schemeClr val="tx1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B01ADB37-E23F-5C4B-856B-586A6F12B0DD}"/>
              </a:ext>
            </a:extLst>
          </p:cNvPr>
          <p:cNvCxnSpPr>
            <a:cxnSpLocks/>
          </p:cNvCxnSpPr>
          <p:nvPr/>
        </p:nvCxnSpPr>
        <p:spPr>
          <a:xfrm>
            <a:off x="5705708" y="5373216"/>
            <a:ext cx="779476" cy="0"/>
          </a:xfrm>
          <a:prstGeom prst="straightConnector1">
            <a:avLst/>
          </a:prstGeom>
          <a:ln w="31750">
            <a:solidFill>
              <a:schemeClr val="tx1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71035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14142523-B9D3-A349-BCDE-3FFBC2A198DE}"/>
              </a:ext>
            </a:extLst>
          </p:cNvPr>
          <p:cNvSpPr/>
          <p:nvPr/>
        </p:nvSpPr>
        <p:spPr>
          <a:xfrm>
            <a:off x="246887" y="6023447"/>
            <a:ext cx="1188452" cy="4972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12371F-989E-EE43-B20F-90E48B433F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0CA07-45C7-8142-9F4D-3A07AD48DFA1}" type="slidenum">
              <a:rPr lang="en-US" smtClean="0"/>
              <a:t>5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4E9B55-4425-2740-A108-76FF69BA3D12}"/>
              </a:ext>
            </a:extLst>
          </p:cNvPr>
          <p:cNvSpPr txBox="1"/>
          <p:nvPr/>
        </p:nvSpPr>
        <p:spPr>
          <a:xfrm>
            <a:off x="460713" y="332656"/>
            <a:ext cx="3077766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Data Cleaning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FDF23E1-C7BD-4C48-9E8A-53704A4D662C}"/>
              </a:ext>
            </a:extLst>
          </p:cNvPr>
          <p:cNvCxnSpPr>
            <a:cxnSpLocks/>
          </p:cNvCxnSpPr>
          <p:nvPr/>
        </p:nvCxnSpPr>
        <p:spPr>
          <a:xfrm>
            <a:off x="460714" y="886654"/>
            <a:ext cx="1127057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CC04480D-2E39-A64A-AF66-88650F8D96EE}"/>
                  </a:ext>
                </a:extLst>
              </p:cNvPr>
              <p:cNvSpPr/>
              <p:nvPr/>
            </p:nvSpPr>
            <p:spPr>
              <a:xfrm>
                <a:off x="448648" y="5918410"/>
                <a:ext cx="5209425" cy="49086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sz="2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Use log of </a:t>
                </a:r>
                <a14:m>
                  <m:oMath xmlns:m="http://schemas.openxmlformats.org/officeDocument/2006/math">
                    <m:r>
                      <a:rPr lang="en-CA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𝐶𝑜𝑛𝑣𝑒𝑟𝑡𝑒𝑑𝐶𝑜𝑚𝑝𝑌𝑒𝑎𝑟𝑙𝑦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</a:p>
            </p:txBody>
          </p:sp>
        </mc:Choice>
        <mc:Fallback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CC04480D-2E39-A64A-AF66-88650F8D96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648" y="5918410"/>
                <a:ext cx="5209425" cy="490860"/>
              </a:xfrm>
              <a:prstGeom prst="rect">
                <a:avLst/>
              </a:prstGeom>
              <a:blipFill>
                <a:blip r:embed="rId3"/>
                <a:stretch>
                  <a:fillRect b="-12821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Group 17">
            <a:extLst>
              <a:ext uri="{FF2B5EF4-FFF2-40B4-BE49-F238E27FC236}">
                <a16:creationId xmlns:a16="http://schemas.microsoft.com/office/drawing/2014/main" id="{2E88181C-39C5-2A46-B98D-C1650A0E444F}"/>
              </a:ext>
            </a:extLst>
          </p:cNvPr>
          <p:cNvGrpSpPr/>
          <p:nvPr/>
        </p:nvGrpSpPr>
        <p:grpSpPr>
          <a:xfrm>
            <a:off x="460713" y="1147906"/>
            <a:ext cx="5209425" cy="373028"/>
            <a:chOff x="460713" y="1147906"/>
            <a:chExt cx="5209425" cy="373028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521274C-8A77-2E4D-8CF3-7C51CD57C214}"/>
                </a:ext>
              </a:extLst>
            </p:cNvPr>
            <p:cNvSpPr txBox="1"/>
            <p:nvPr/>
          </p:nvSpPr>
          <p:spPr>
            <a:xfrm>
              <a:off x="460713" y="1147906"/>
              <a:ext cx="2736968" cy="3693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2400" b="1" dirty="0">
                  <a:solidFill>
                    <a:srgbClr val="03529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Response Variable</a:t>
              </a: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9B2AE308-3871-B54D-A491-009BADC18AE8}"/>
                </a:ext>
              </a:extLst>
            </p:cNvPr>
            <p:cNvCxnSpPr>
              <a:cxnSpLocks/>
            </p:cNvCxnSpPr>
            <p:nvPr/>
          </p:nvCxnSpPr>
          <p:spPr>
            <a:xfrm>
              <a:off x="460713" y="1520934"/>
              <a:ext cx="5209425" cy="0"/>
            </a:xfrm>
            <a:prstGeom prst="line">
              <a:avLst/>
            </a:prstGeom>
            <a:ln w="28575">
              <a:solidFill>
                <a:srgbClr val="03529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3B236CB-ECB3-7D42-AD29-5EBB3C53C581}"/>
              </a:ext>
            </a:extLst>
          </p:cNvPr>
          <p:cNvGrpSpPr/>
          <p:nvPr/>
        </p:nvGrpSpPr>
        <p:grpSpPr>
          <a:xfrm>
            <a:off x="6510824" y="1147906"/>
            <a:ext cx="5209425" cy="373028"/>
            <a:chOff x="460713" y="1147906"/>
            <a:chExt cx="5209425" cy="373028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E2D768C-FC5F-5548-8160-81E955A94D6F}"/>
                </a:ext>
              </a:extLst>
            </p:cNvPr>
            <p:cNvSpPr txBox="1"/>
            <p:nvPr/>
          </p:nvSpPr>
          <p:spPr>
            <a:xfrm>
              <a:off x="460713" y="1147906"/>
              <a:ext cx="1522853" cy="3693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2400" b="1" dirty="0">
                  <a:solidFill>
                    <a:srgbClr val="03529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Predictors</a:t>
              </a:r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DA142E87-50D1-4F43-B559-7D89D213AE53}"/>
                </a:ext>
              </a:extLst>
            </p:cNvPr>
            <p:cNvCxnSpPr>
              <a:cxnSpLocks/>
            </p:cNvCxnSpPr>
            <p:nvPr/>
          </p:nvCxnSpPr>
          <p:spPr>
            <a:xfrm>
              <a:off x="460713" y="1520934"/>
              <a:ext cx="5209425" cy="0"/>
            </a:xfrm>
            <a:prstGeom prst="line">
              <a:avLst/>
            </a:prstGeom>
            <a:ln w="28575">
              <a:solidFill>
                <a:srgbClr val="03529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5392EF06-76AC-1E47-BAAF-7F89EE850872}"/>
              </a:ext>
            </a:extLst>
          </p:cNvPr>
          <p:cNvSpPr txBox="1"/>
          <p:nvPr/>
        </p:nvSpPr>
        <p:spPr>
          <a:xfrm>
            <a:off x="420833" y="1628800"/>
            <a:ext cx="5237240" cy="369331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>
                <a:latin typeface="Arial" panose="020B0604020202020204" pitchFamily="34" charset="0"/>
                <a:cs typeface="Arial" panose="020B0604020202020204" pitchFamily="34" charset="0"/>
              </a:rPr>
              <a:t>Multiple related columns: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CompTotal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CompFreq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Currency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ConvertedCompYearly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Mistakes when entering data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Set lower bound (0.25%)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Corrected upper bound mistakes 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Currency mistakes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Entered yearly pay as weekly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209E9C7-D848-9142-899A-0216A37EFC6E}"/>
              </a:ext>
            </a:extLst>
          </p:cNvPr>
          <p:cNvSpPr txBox="1"/>
          <p:nvPr/>
        </p:nvSpPr>
        <p:spPr>
          <a:xfrm>
            <a:off x="6483009" y="1628800"/>
            <a:ext cx="5237240" cy="258532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>
                <a:latin typeface="Arial" panose="020B0604020202020204" pitchFamily="34" charset="0"/>
                <a:cs typeface="Arial" panose="020B0604020202020204" pitchFamily="34" charset="0"/>
              </a:rPr>
              <a:t>Drop unrelated columns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>
                <a:latin typeface="Arial" panose="020B0604020202020204" pitchFamily="34" charset="0"/>
                <a:cs typeface="Arial" panose="020B0604020202020204" pitchFamily="34" charset="0"/>
              </a:rPr>
              <a:t>Single-select multiple choice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>
                <a:latin typeface="Arial" panose="020B0604020202020204" pitchFamily="34" charset="0"/>
                <a:cs typeface="Arial" panose="020B0604020202020204" pitchFamily="34" charset="0"/>
              </a:rPr>
              <a:t>Multi-select multiple choice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CA" sz="2400" dirty="0">
                <a:latin typeface="Arial" panose="020B0604020202020204" pitchFamily="34" charset="0"/>
                <a:cs typeface="Arial" panose="020B0604020202020204" pitchFamily="34" charset="0"/>
              </a:rPr>
              <a:t>Collapse into single-select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CA" sz="2400" dirty="0">
                <a:latin typeface="Arial" panose="020B0604020202020204" pitchFamily="34" charset="0"/>
                <a:cs typeface="Arial" panose="020B0604020202020204" pitchFamily="34" charset="0"/>
              </a:rPr>
              <a:t>Convert into multiple binary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>
                <a:latin typeface="Arial" panose="020B0604020202020204" pitchFamily="34" charset="0"/>
                <a:cs typeface="Arial" panose="020B0604020202020204" pitchFamily="34" charset="0"/>
              </a:rPr>
              <a:t>Collapsing variable levels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>
                <a:latin typeface="Arial" panose="020B0604020202020204" pitchFamily="34" charset="0"/>
                <a:cs typeface="Arial" panose="020B0604020202020204" pitchFamily="34" charset="0"/>
              </a:rPr>
              <a:t>Correlated variables</a:t>
            </a:r>
          </a:p>
        </p:txBody>
      </p:sp>
      <p:pic>
        <p:nvPicPr>
          <p:cNvPr id="8194" name="Picture 2" descr="Crazy Stewie GIF - Family Guy Crazy Stewie Griffin GIFs">
            <a:extLst>
              <a:ext uri="{FF2B5EF4-FFF2-40B4-BE49-F238E27FC236}">
                <a16:creationId xmlns:a16="http://schemas.microsoft.com/office/drawing/2014/main" id="{70A05BAE-DAB7-5444-A9C2-D649515FA2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8168" y="4246276"/>
            <a:ext cx="3062200" cy="2286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676619B-E4F6-9642-AF4A-A80D712D6C0D}"/>
              </a:ext>
            </a:extLst>
          </p:cNvPr>
          <p:cNvSpPr txBox="1"/>
          <p:nvPr/>
        </p:nvSpPr>
        <p:spPr>
          <a:xfrm>
            <a:off x="8172970" y="4309338"/>
            <a:ext cx="1885131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Definitely Losing It</a:t>
            </a:r>
          </a:p>
        </p:txBody>
      </p:sp>
    </p:spTree>
    <p:extLst>
      <p:ext uri="{BB962C8B-B14F-4D97-AF65-F5344CB8AC3E}">
        <p14:creationId xmlns:p14="http://schemas.microsoft.com/office/powerpoint/2010/main" val="10560246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14142523-B9D3-A349-BCDE-3FFBC2A198DE}"/>
              </a:ext>
            </a:extLst>
          </p:cNvPr>
          <p:cNvSpPr/>
          <p:nvPr/>
        </p:nvSpPr>
        <p:spPr>
          <a:xfrm>
            <a:off x="246887" y="6023447"/>
            <a:ext cx="1188452" cy="4972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12371F-989E-EE43-B20F-90E48B433F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0CA07-45C7-8142-9F4D-3A07AD48DFA1}" type="slidenum">
              <a:rPr lang="en-US" smtClean="0"/>
              <a:t>6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4E9B55-4425-2740-A108-76FF69BA3D12}"/>
              </a:ext>
            </a:extLst>
          </p:cNvPr>
          <p:cNvSpPr txBox="1"/>
          <p:nvPr/>
        </p:nvSpPr>
        <p:spPr>
          <a:xfrm>
            <a:off x="460713" y="332656"/>
            <a:ext cx="2846933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Missing Data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FDF23E1-C7BD-4C48-9E8A-53704A4D662C}"/>
              </a:ext>
            </a:extLst>
          </p:cNvPr>
          <p:cNvCxnSpPr>
            <a:cxnSpLocks/>
          </p:cNvCxnSpPr>
          <p:nvPr/>
        </p:nvCxnSpPr>
        <p:spPr>
          <a:xfrm>
            <a:off x="460714" y="886654"/>
            <a:ext cx="1127057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05E0238-D294-4948-9764-68061072FB4F}"/>
              </a:ext>
            </a:extLst>
          </p:cNvPr>
          <p:cNvSpPr txBox="1"/>
          <p:nvPr/>
        </p:nvSpPr>
        <p:spPr>
          <a:xfrm>
            <a:off x="460713" y="1686290"/>
            <a:ext cx="5209425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9647 total observations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0.07% - 13.82% missing data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8925093-D57F-9348-84B4-B4BA3933309E}"/>
              </a:ext>
            </a:extLst>
          </p:cNvPr>
          <p:cNvGrpSpPr/>
          <p:nvPr/>
        </p:nvGrpSpPr>
        <p:grpSpPr>
          <a:xfrm>
            <a:off x="460713" y="1141932"/>
            <a:ext cx="11282638" cy="5278899"/>
            <a:chOff x="460713" y="1141932"/>
            <a:chExt cx="11282638" cy="5278899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C04480D-2E39-A64A-AF66-88650F8D96EE}"/>
                </a:ext>
              </a:extLst>
            </p:cNvPr>
            <p:cNvSpPr/>
            <p:nvPr/>
          </p:nvSpPr>
          <p:spPr>
            <a:xfrm>
              <a:off x="460713" y="5929971"/>
              <a:ext cx="11282638" cy="49086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2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Dropped observations with N/A values for now</a:t>
              </a:r>
              <a:endPara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C83AE96A-D9B1-3B41-8EF2-4558DAE79AD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70287" y="1141932"/>
              <a:ext cx="5461000" cy="4521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A99D4AE-E28F-0340-AD0E-E54D234DE6F1}"/>
              </a:ext>
            </a:extLst>
          </p:cNvPr>
          <p:cNvGrpSpPr/>
          <p:nvPr/>
        </p:nvGrpSpPr>
        <p:grpSpPr>
          <a:xfrm>
            <a:off x="460713" y="1147906"/>
            <a:ext cx="5209425" cy="373028"/>
            <a:chOff x="460713" y="1147906"/>
            <a:chExt cx="5209425" cy="373028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69A2E61-1A67-704B-A944-59508AD5D791}"/>
                </a:ext>
              </a:extLst>
            </p:cNvPr>
            <p:cNvSpPr txBox="1"/>
            <p:nvPr/>
          </p:nvSpPr>
          <p:spPr>
            <a:xfrm>
              <a:off x="460713" y="1147906"/>
              <a:ext cx="2987997" cy="3693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2400" b="1" dirty="0">
                  <a:solidFill>
                    <a:srgbClr val="03529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Multiple Imputations</a:t>
              </a:r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9D363524-B52C-E645-986E-95FF1EBB06BF}"/>
                </a:ext>
              </a:extLst>
            </p:cNvPr>
            <p:cNvCxnSpPr>
              <a:cxnSpLocks/>
            </p:cNvCxnSpPr>
            <p:nvPr/>
          </p:nvCxnSpPr>
          <p:spPr>
            <a:xfrm>
              <a:off x="460713" y="1520934"/>
              <a:ext cx="5209425" cy="0"/>
            </a:xfrm>
            <a:prstGeom prst="line">
              <a:avLst/>
            </a:prstGeom>
            <a:ln w="28575">
              <a:solidFill>
                <a:srgbClr val="03529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5C2BCF51-7190-3D48-8E98-0135B545DA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711" y="2948136"/>
            <a:ext cx="5209424" cy="88645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EBC9837-F2B2-6F4A-B851-289B50C79F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0713" y="4290531"/>
            <a:ext cx="5209422" cy="870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703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14142523-B9D3-A349-BCDE-3FFBC2A198DE}"/>
              </a:ext>
            </a:extLst>
          </p:cNvPr>
          <p:cNvSpPr/>
          <p:nvPr/>
        </p:nvSpPr>
        <p:spPr>
          <a:xfrm>
            <a:off x="246887" y="6023447"/>
            <a:ext cx="1188452" cy="4972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12371F-989E-EE43-B20F-90E48B433F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0CA07-45C7-8142-9F4D-3A07AD48DFA1}" type="slidenum">
              <a:rPr lang="en-US" smtClean="0"/>
              <a:t>7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4E9B55-4425-2740-A108-76FF69BA3D12}"/>
              </a:ext>
            </a:extLst>
          </p:cNvPr>
          <p:cNvSpPr txBox="1"/>
          <p:nvPr/>
        </p:nvSpPr>
        <p:spPr>
          <a:xfrm>
            <a:off x="460713" y="332656"/>
            <a:ext cx="974626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EDA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FDF23E1-C7BD-4C48-9E8A-53704A4D662C}"/>
              </a:ext>
            </a:extLst>
          </p:cNvPr>
          <p:cNvCxnSpPr>
            <a:cxnSpLocks/>
          </p:cNvCxnSpPr>
          <p:nvPr/>
        </p:nvCxnSpPr>
        <p:spPr>
          <a:xfrm>
            <a:off x="460714" y="886654"/>
            <a:ext cx="1127057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A6ACC14-1230-6744-9FF6-AE60E84B2DF0}"/>
              </a:ext>
            </a:extLst>
          </p:cNvPr>
          <p:cNvGrpSpPr/>
          <p:nvPr/>
        </p:nvGrpSpPr>
        <p:grpSpPr>
          <a:xfrm>
            <a:off x="460713" y="1147906"/>
            <a:ext cx="5209425" cy="373028"/>
            <a:chOff x="460713" y="1147906"/>
            <a:chExt cx="5209425" cy="373028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D11E193-D5AD-5243-BB57-104131C76A66}"/>
                </a:ext>
              </a:extLst>
            </p:cNvPr>
            <p:cNvSpPr txBox="1"/>
            <p:nvPr/>
          </p:nvSpPr>
          <p:spPr>
            <a:xfrm>
              <a:off x="460713" y="1147906"/>
              <a:ext cx="2887650" cy="3693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2400" b="1" dirty="0">
                  <a:solidFill>
                    <a:srgbClr val="03529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Log Transformation</a:t>
              </a: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B49E2399-7DCF-9546-B112-303530392129}"/>
                </a:ext>
              </a:extLst>
            </p:cNvPr>
            <p:cNvCxnSpPr>
              <a:cxnSpLocks/>
            </p:cNvCxnSpPr>
            <p:nvPr/>
          </p:nvCxnSpPr>
          <p:spPr>
            <a:xfrm>
              <a:off x="460713" y="1520934"/>
              <a:ext cx="5209425" cy="0"/>
            </a:xfrm>
            <a:prstGeom prst="line">
              <a:avLst/>
            </a:prstGeom>
            <a:ln w="28575">
              <a:solidFill>
                <a:srgbClr val="03529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B17E4CD-E423-8342-A3AA-AA3C7E9661D3}"/>
              </a:ext>
            </a:extLst>
          </p:cNvPr>
          <p:cNvGrpSpPr/>
          <p:nvPr/>
        </p:nvGrpSpPr>
        <p:grpSpPr>
          <a:xfrm>
            <a:off x="6521862" y="1147906"/>
            <a:ext cx="5209425" cy="373028"/>
            <a:chOff x="460713" y="1147906"/>
            <a:chExt cx="5209425" cy="373028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6DB3289-7731-B847-9E8C-9E7ED3CDD657}"/>
                </a:ext>
              </a:extLst>
            </p:cNvPr>
            <p:cNvSpPr txBox="1"/>
            <p:nvPr/>
          </p:nvSpPr>
          <p:spPr>
            <a:xfrm>
              <a:off x="460713" y="1147906"/>
              <a:ext cx="3007233" cy="3693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2400" b="1" dirty="0">
                  <a:solidFill>
                    <a:srgbClr val="03529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Distribution by State</a:t>
              </a: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36F1F6C1-8604-F342-A9AD-570DD17F7AF8}"/>
                </a:ext>
              </a:extLst>
            </p:cNvPr>
            <p:cNvCxnSpPr>
              <a:cxnSpLocks/>
            </p:cNvCxnSpPr>
            <p:nvPr/>
          </p:nvCxnSpPr>
          <p:spPr>
            <a:xfrm>
              <a:off x="460713" y="1520934"/>
              <a:ext cx="5209425" cy="0"/>
            </a:xfrm>
            <a:prstGeom prst="line">
              <a:avLst/>
            </a:prstGeom>
            <a:ln w="28575">
              <a:solidFill>
                <a:srgbClr val="03529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854630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12371F-989E-EE43-B20F-90E48B433F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0CA07-45C7-8142-9F4D-3A07AD48DFA1}" type="slidenum">
              <a:rPr lang="en-US" smtClean="0"/>
              <a:t>8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4E9B55-4425-2740-A108-76FF69BA3D12}"/>
              </a:ext>
            </a:extLst>
          </p:cNvPr>
          <p:cNvSpPr txBox="1"/>
          <p:nvPr/>
        </p:nvSpPr>
        <p:spPr>
          <a:xfrm>
            <a:off x="460713" y="332656"/>
            <a:ext cx="4385816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Linear Model Fitting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FDF23E1-C7BD-4C48-9E8A-53704A4D662C}"/>
              </a:ext>
            </a:extLst>
          </p:cNvPr>
          <p:cNvCxnSpPr>
            <a:cxnSpLocks/>
          </p:cNvCxnSpPr>
          <p:nvPr/>
        </p:nvCxnSpPr>
        <p:spPr>
          <a:xfrm>
            <a:off x="460714" y="886654"/>
            <a:ext cx="1127057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923F04DF-57CA-C44E-91CB-F7B04A7F94FB}"/>
              </a:ext>
            </a:extLst>
          </p:cNvPr>
          <p:cNvSpPr/>
          <p:nvPr/>
        </p:nvSpPr>
        <p:spPr>
          <a:xfrm>
            <a:off x="466075" y="1196755"/>
            <a:ext cx="3325667" cy="797622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Null Model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Gender and Ethnicity only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D28F29C-B6C0-EA43-ADC2-65B1ECAAC73F}"/>
              </a:ext>
            </a:extLst>
          </p:cNvPr>
          <p:cNvSpPr/>
          <p:nvPr/>
        </p:nvSpPr>
        <p:spPr>
          <a:xfrm>
            <a:off x="8400260" y="1196752"/>
            <a:ext cx="3325667" cy="797622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Full Model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 non-location predictors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A083F4C-FE1A-BB48-AE25-8323E7347A18}"/>
              </a:ext>
            </a:extLst>
          </p:cNvPr>
          <p:cNvCxnSpPr>
            <a:cxnSpLocks/>
            <a:stCxn id="18" idx="3"/>
            <a:endCxn id="20" idx="1"/>
          </p:cNvCxnSpPr>
          <p:nvPr/>
        </p:nvCxnSpPr>
        <p:spPr>
          <a:xfrm flipV="1">
            <a:off x="3791742" y="1595563"/>
            <a:ext cx="4608518" cy="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68D6CDA6-8835-E746-91C8-68E2F18DD966}"/>
              </a:ext>
            </a:extLst>
          </p:cNvPr>
          <p:cNvSpPr/>
          <p:nvPr/>
        </p:nvSpPr>
        <p:spPr>
          <a:xfrm>
            <a:off x="5303914" y="1229991"/>
            <a:ext cx="1584174" cy="749994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Parameters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BIC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Direction = both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C3177E0-3E08-914F-B726-56C808451AFF}"/>
              </a:ext>
            </a:extLst>
          </p:cNvPr>
          <p:cNvGrpSpPr/>
          <p:nvPr/>
        </p:nvGrpSpPr>
        <p:grpSpPr>
          <a:xfrm>
            <a:off x="460713" y="2276929"/>
            <a:ext cx="5209425" cy="373028"/>
            <a:chOff x="460713" y="1147906"/>
            <a:chExt cx="5209425" cy="373028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3A7BB2F-C20E-D748-9173-16FBC8EC0466}"/>
                </a:ext>
              </a:extLst>
            </p:cNvPr>
            <p:cNvSpPr txBox="1"/>
            <p:nvPr/>
          </p:nvSpPr>
          <p:spPr>
            <a:xfrm>
              <a:off x="460713" y="1147906"/>
              <a:ext cx="2374048" cy="3693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2400" b="1" dirty="0">
                  <a:solidFill>
                    <a:srgbClr val="03529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Resulting Model</a:t>
              </a:r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B7F5B989-3B37-9B4C-9F1B-21DC31B119C5}"/>
                </a:ext>
              </a:extLst>
            </p:cNvPr>
            <p:cNvCxnSpPr>
              <a:cxnSpLocks/>
            </p:cNvCxnSpPr>
            <p:nvPr/>
          </p:nvCxnSpPr>
          <p:spPr>
            <a:xfrm>
              <a:off x="460713" y="1520934"/>
              <a:ext cx="5209425" cy="0"/>
            </a:xfrm>
            <a:prstGeom prst="line">
              <a:avLst/>
            </a:prstGeom>
            <a:ln w="28575">
              <a:solidFill>
                <a:srgbClr val="03529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2" name="Picture 31" descr="Chart, scatter chart&#10;&#10;Description automatically generated">
            <a:extLst>
              <a:ext uri="{FF2B5EF4-FFF2-40B4-BE49-F238E27FC236}">
                <a16:creationId xmlns:a16="http://schemas.microsoft.com/office/drawing/2014/main" id="{A4319BAB-2C7D-974D-926E-B454CD9BD3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360" y="3948075"/>
            <a:ext cx="4221039" cy="2577269"/>
          </a:xfrm>
          <a:prstGeom prst="rect">
            <a:avLst/>
          </a:prstGeom>
        </p:spPr>
      </p:pic>
      <p:pic>
        <p:nvPicPr>
          <p:cNvPr id="34" name="Picture 33" descr="Chart, line chart&#10;&#10;Description automatically generated">
            <a:extLst>
              <a:ext uri="{FF2B5EF4-FFF2-40B4-BE49-F238E27FC236}">
                <a16:creationId xmlns:a16="http://schemas.microsoft.com/office/drawing/2014/main" id="{BEBBD198-F54E-9D40-98CB-1BB735FB49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5480" y="3946353"/>
            <a:ext cx="4221040" cy="2577270"/>
          </a:xfrm>
          <a:prstGeom prst="rect">
            <a:avLst/>
          </a:prstGeom>
        </p:spPr>
      </p:pic>
      <p:pic>
        <p:nvPicPr>
          <p:cNvPr id="36" name="Picture 35" descr="Chart, scatter chart&#10;&#10;Description automatically generated">
            <a:extLst>
              <a:ext uri="{FF2B5EF4-FFF2-40B4-BE49-F238E27FC236}">
                <a16:creationId xmlns:a16="http://schemas.microsoft.com/office/drawing/2014/main" id="{3FD7B8F5-C5D3-6042-A2A0-0B6E76F310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3289" y="3961642"/>
            <a:ext cx="4221040" cy="257727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2E97876-04B0-B84F-8576-E563EF927595}"/>
                  </a:ext>
                </a:extLst>
              </p:cNvPr>
              <p:cNvSpPr txBox="1"/>
              <p:nvPr/>
            </p:nvSpPr>
            <p:spPr>
              <a:xfrm>
                <a:off x="839416" y="2770235"/>
                <a:ext cx="10165732" cy="11079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CA" sz="240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𝐶𝑜𝑛𝑣𝑒𝑟𝑡𝑒𝑑𝐶𝑜𝑚𝑝𝑌𝑒𝑎𝑟𝑙𝑦</m:t>
                    </m:r>
                  </m:oMath>
                </a14:m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CA" sz="2400" b="0" i="0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~ 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𝐺𝑒𝑛𝑑𝑒𝑟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+ </m:t>
                    </m:r>
                    <m:r>
                      <a:rPr lang="en-US" sz="2400" i="1" dirty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𝐸𝑡h𝑛𝑖𝑐𝑖𝑡𝑦</m:t>
                    </m:r>
                    <m:r>
                      <a:rPr lang="en-US" sz="2400" i="1" dirty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+ </m:t>
                    </m:r>
                    <m:r>
                      <a:rPr lang="en-US" sz="2400" i="1" dirty="0" err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𝑌𝑒𝑎𝑟𝑠𝐶𝑜𝑑𝑒𝑃𝑟𝑜𝑁𝑢𝑚</m:t>
                    </m:r>
                    <m:r>
                      <a:rPr lang="en-US" sz="2400" i="1" dirty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+ </m:t>
                    </m:r>
                  </m:oMath>
                </a14:m>
                <a:endParaRPr lang="en-CA" sz="2400" i="1" dirty="0">
                  <a:latin typeface="Cambria Math" panose="02040503050406030204" pitchFamily="18" charset="0"/>
                  <a:cs typeface="Arial" panose="020B0604020202020204" pitchFamily="34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𝐴𝑔𝑒</m:t>
                      </m:r>
                      <m:r>
                        <a:rPr lang="en-US" sz="2400" i="1" dirty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+ </m:t>
                      </m:r>
                      <m:r>
                        <a:rPr lang="en-US" sz="2400" i="1" dirty="0" err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𝑂𝑟𝑔𝑆𝑖𝑧𝑒</m:t>
                      </m:r>
                      <m:r>
                        <a:rPr lang="en-US" sz="2400" i="1" dirty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+ </m:t>
                      </m:r>
                      <m:r>
                        <a:rPr lang="en-US" sz="2400" i="1" dirty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𝐸𝑑𝐿𝑒𝑣𝑒𝑙</m:t>
                      </m:r>
                      <m:r>
                        <a:rPr lang="en-US" sz="2400" i="1" dirty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+ `</m:t>
                      </m:r>
                      <m:r>
                        <a:rPr lang="en-US" sz="2400" i="1" dirty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𝑆𝑒𝑛𝑖𝑜𝑟</m:t>
                      </m:r>
                      <m:r>
                        <a:rPr lang="en-US" sz="2400" i="1" dirty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lang="en-US" sz="2400" i="1" dirty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𝐸𝑥𝑒𝑐𝑢𝑡𝑖𝑣𝑒</m:t>
                      </m:r>
                      <m:r>
                        <a:rPr lang="en-US" sz="2400" i="1" dirty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(</m:t>
                      </m:r>
                      <m:r>
                        <a:rPr lang="en-US" sz="2400" i="1" dirty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𝐶</m:t>
                      </m:r>
                      <m:r>
                        <a:rPr lang="en-US" sz="2400" i="1" dirty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−</m:t>
                      </m:r>
                      <m:r>
                        <a:rPr lang="en-US" sz="2400" i="1" dirty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𝑆𝑢𝑖𝑡𝑒</m:t>
                      </m:r>
                      <m:r>
                        <a:rPr lang="en-US" sz="2400" i="1" dirty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, </m:t>
                      </m:r>
                      <m:r>
                        <a:rPr lang="en-US" sz="2400" i="1" dirty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𝑉𝑃</m:t>
                      </m:r>
                      <m:r>
                        <a:rPr lang="en-US" sz="2400" i="1" dirty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, </m:t>
                      </m:r>
                      <m:r>
                        <a:rPr lang="en-US" sz="2400" i="1" dirty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𝑒𝑡𝑐</m:t>
                      </m:r>
                      <m:r>
                        <a:rPr lang="en-US" sz="2400" i="1" dirty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.)` + </m:t>
                      </m:r>
                    </m:oMath>
                  </m:oMathPara>
                </a14:m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`</m:t>
                      </m:r>
                      <m:r>
                        <a:rPr lang="en-US" sz="2400" i="1" dirty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𝐷𝑒𝑣𝑂𝑝𝑠</m:t>
                      </m:r>
                      <m:r>
                        <a:rPr lang="en-US" sz="2400" i="1" dirty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lang="en-US" sz="2400" i="1" dirty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𝑎𝑛𝑑</m:t>
                      </m:r>
                      <m:r>
                        <a:rPr lang="en-US" sz="2400" i="1" dirty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lang="en-US" sz="2400" i="1" dirty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𝐴𝑑𝑚𝑖𝑛</m:t>
                      </m:r>
                      <m:r>
                        <a:rPr lang="en-US" sz="2400" i="1" dirty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` + </m:t>
                      </m:r>
                      <m:r>
                        <a:rPr lang="en-US" sz="2400" i="1" dirty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𝑆𝑐h𝑜𝑜𝑙</m:t>
                      </m:r>
                      <m:r>
                        <a:rPr lang="en-US" sz="2400" i="1" dirty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+ </m:t>
                      </m:r>
                      <m:r>
                        <a:rPr lang="en-US" sz="2400" i="1" dirty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𝑅𝑒𝑠𝑒𝑎𝑟𝑐h</m:t>
                      </m:r>
                      <m:r>
                        <a:rPr lang="en-US" sz="2400" i="1" dirty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+ </m:t>
                      </m:r>
                      <m:r>
                        <a:rPr lang="en-US" sz="2400" i="1" dirty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𝐶𝑢𝑟𝑟𝑒𝑛𝑐𝑦</m:t>
                      </m:r>
                    </m:oMath>
                  </m:oMathPara>
                </a14:m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2E97876-04B0-B84F-8576-E563EF9275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416" y="2770235"/>
                <a:ext cx="10165732" cy="1107996"/>
              </a:xfrm>
              <a:prstGeom prst="rect">
                <a:avLst/>
              </a:prstGeom>
              <a:blipFill>
                <a:blip r:embed="rId6"/>
                <a:stretch>
                  <a:fillRect l="-1498" t="-1124" r="-125" b="-123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792943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EB597C0A-A59F-8D47-B8D1-D5C6A4A9BC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700" y="3986859"/>
            <a:ext cx="10494338" cy="948763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12371F-989E-EE43-B20F-90E48B433F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0CA07-45C7-8142-9F4D-3A07AD48DFA1}" type="slidenum">
              <a:rPr lang="en-US" smtClean="0"/>
              <a:t>9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4E9B55-4425-2740-A108-76FF69BA3D12}"/>
              </a:ext>
            </a:extLst>
          </p:cNvPr>
          <p:cNvSpPr txBox="1"/>
          <p:nvPr/>
        </p:nvSpPr>
        <p:spPr>
          <a:xfrm>
            <a:off x="460713" y="332656"/>
            <a:ext cx="5642570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3600" b="1">
                <a:latin typeface="Arial" panose="020B0604020202020204" pitchFamily="34" charset="0"/>
                <a:cs typeface="Arial" panose="020B0604020202020204" pitchFamily="34" charset="0"/>
              </a:rPr>
              <a:t>Hierarchical Model Fitting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FDF23E1-C7BD-4C48-9E8A-53704A4D662C}"/>
              </a:ext>
            </a:extLst>
          </p:cNvPr>
          <p:cNvCxnSpPr>
            <a:cxnSpLocks/>
          </p:cNvCxnSpPr>
          <p:nvPr/>
        </p:nvCxnSpPr>
        <p:spPr>
          <a:xfrm>
            <a:off x="460714" y="886654"/>
            <a:ext cx="1127057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864DE45-F31F-F34E-BAC6-E015E30D4D60}"/>
              </a:ext>
            </a:extLst>
          </p:cNvPr>
          <p:cNvSpPr txBox="1"/>
          <p:nvPr/>
        </p:nvSpPr>
        <p:spPr>
          <a:xfrm>
            <a:off x="460714" y="3436807"/>
            <a:ext cx="65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endParaRPr lang="en-US" sz="2400" b="1">
              <a:solidFill>
                <a:srgbClr val="03529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FABD47A-86D7-9E45-968B-A1CE7910FCD4}"/>
              </a:ext>
            </a:extLst>
          </p:cNvPr>
          <p:cNvGrpSpPr/>
          <p:nvPr/>
        </p:nvGrpSpPr>
        <p:grpSpPr>
          <a:xfrm>
            <a:off x="1199456" y="1786515"/>
            <a:ext cx="9755594" cy="1211864"/>
            <a:chOff x="1199457" y="1870825"/>
            <a:chExt cx="9755594" cy="1211864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584D801-2E34-5741-9874-949CE1228455}"/>
                </a:ext>
              </a:extLst>
            </p:cNvPr>
            <p:cNvSpPr/>
            <p:nvPr/>
          </p:nvSpPr>
          <p:spPr>
            <a:xfrm>
              <a:off x="1199457" y="1870825"/>
              <a:ext cx="2577275" cy="121186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No Hierarchy</a:t>
              </a:r>
            </a:p>
            <a:p>
              <a:pPr algn="ctr"/>
              <a:r>
                <a:rPr lang="en-US" sz="2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AIC = 10107.1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AAED857D-CCED-CD4D-B3EF-8A7DA2B61D83}"/>
                </a:ext>
              </a:extLst>
            </p:cNvPr>
            <p:cNvSpPr/>
            <p:nvPr/>
          </p:nvSpPr>
          <p:spPr>
            <a:xfrm>
              <a:off x="4788616" y="1870825"/>
              <a:ext cx="2577275" cy="121186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Random Intercept</a:t>
              </a:r>
            </a:p>
            <a:p>
              <a:pPr algn="ctr"/>
              <a:r>
                <a:rPr lang="en-US" sz="2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AIC = 9761.29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AA0CD7C-F99D-C649-BE19-CD07E7ABC1C0}"/>
                </a:ext>
              </a:extLst>
            </p:cNvPr>
            <p:cNvSpPr/>
            <p:nvPr/>
          </p:nvSpPr>
          <p:spPr>
            <a:xfrm>
              <a:off x="8377776" y="1870825"/>
              <a:ext cx="2577275" cy="121186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?</a:t>
              </a:r>
              <a:endPara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693B0576-C1A2-2F4C-9EB7-007250FC8F03}"/>
                    </a:ext>
                  </a:extLst>
                </p:cNvPr>
                <p:cNvSpPr txBox="1"/>
                <p:nvPr/>
              </p:nvSpPr>
              <p:spPr>
                <a:xfrm>
                  <a:off x="3984827" y="2097984"/>
                  <a:ext cx="633187" cy="73866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800" b="1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&gt;</m:t>
                        </m:r>
                      </m:oMath>
                    </m:oMathPara>
                  </a14:m>
                  <a:endParaRPr lang="en-US" sz="4800" b="1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693B0576-C1A2-2F4C-9EB7-007250FC8F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84827" y="2097984"/>
                  <a:ext cx="633187" cy="738664"/>
                </a:xfrm>
                <a:prstGeom prst="rect">
                  <a:avLst/>
                </a:prstGeom>
                <a:blipFill>
                  <a:blip r:embed="rId4"/>
                  <a:stretch>
                    <a:fillRect l="-15686" r="-15686" b="-847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0187F092-3D3B-FD47-A57C-AFE351614EAD}"/>
                    </a:ext>
                  </a:extLst>
                </p:cNvPr>
                <p:cNvSpPr txBox="1"/>
                <p:nvPr/>
              </p:nvSpPr>
              <p:spPr>
                <a:xfrm>
                  <a:off x="7573986" y="2097984"/>
                  <a:ext cx="633187" cy="73866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800" b="1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&gt;</m:t>
                        </m:r>
                      </m:oMath>
                    </m:oMathPara>
                  </a14:m>
                  <a:endParaRPr lang="en-US" sz="4800" b="1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0187F092-3D3B-FD47-A57C-AFE351614E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73986" y="2097984"/>
                  <a:ext cx="633187" cy="738664"/>
                </a:xfrm>
                <a:prstGeom prst="rect">
                  <a:avLst/>
                </a:prstGeom>
                <a:blipFill>
                  <a:blip r:embed="rId5"/>
                  <a:stretch>
                    <a:fillRect l="-15686" r="-13725" b="-847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E2A5F80-58ED-DB49-8AA5-EE6C79C588ED}"/>
              </a:ext>
            </a:extLst>
          </p:cNvPr>
          <p:cNvGrpSpPr/>
          <p:nvPr/>
        </p:nvGrpSpPr>
        <p:grpSpPr>
          <a:xfrm>
            <a:off x="460712" y="3436807"/>
            <a:ext cx="5209425" cy="373028"/>
            <a:chOff x="460713" y="1147906"/>
            <a:chExt cx="5209425" cy="373028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561D134-16A7-AF4A-8E34-7577D1076B42}"/>
                </a:ext>
              </a:extLst>
            </p:cNvPr>
            <p:cNvSpPr txBox="1"/>
            <p:nvPr/>
          </p:nvSpPr>
          <p:spPr>
            <a:xfrm>
              <a:off x="460713" y="1147906"/>
              <a:ext cx="5131213" cy="3693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2400" b="1" dirty="0">
                  <a:solidFill>
                    <a:srgbClr val="03529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No Hierarchy vs. Random Intercept</a:t>
              </a:r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F87A491A-1BB4-A34F-8752-1058E9785AC8}"/>
                </a:ext>
              </a:extLst>
            </p:cNvPr>
            <p:cNvCxnSpPr>
              <a:cxnSpLocks/>
            </p:cNvCxnSpPr>
            <p:nvPr/>
          </p:nvCxnSpPr>
          <p:spPr>
            <a:xfrm>
              <a:off x="460713" y="1520934"/>
              <a:ext cx="5209425" cy="0"/>
            </a:xfrm>
            <a:prstGeom prst="line">
              <a:avLst/>
            </a:prstGeom>
            <a:ln w="28575">
              <a:solidFill>
                <a:srgbClr val="03529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50C1A1EF-3BAF-9A43-8FD3-62B82DF70243}"/>
              </a:ext>
            </a:extLst>
          </p:cNvPr>
          <p:cNvSpPr txBox="1"/>
          <p:nvPr/>
        </p:nvSpPr>
        <p:spPr>
          <a:xfrm>
            <a:off x="8987980" y="4981847"/>
            <a:ext cx="2273058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 Difference from above due to ML vs. REML refitting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8FFFA2C-4265-C141-ACE7-F257BB7D0B37}"/>
              </a:ext>
            </a:extLst>
          </p:cNvPr>
          <p:cNvSpPr txBox="1"/>
          <p:nvPr/>
        </p:nvSpPr>
        <p:spPr>
          <a:xfrm>
            <a:off x="4519586" y="3987494"/>
            <a:ext cx="19685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EF0917B-3AC2-9045-A0F3-744796FBEC1A}"/>
              </a:ext>
            </a:extLst>
          </p:cNvPr>
          <p:cNvGrpSpPr/>
          <p:nvPr/>
        </p:nvGrpSpPr>
        <p:grpSpPr>
          <a:xfrm>
            <a:off x="460713" y="1147906"/>
            <a:ext cx="5209425" cy="373028"/>
            <a:chOff x="460713" y="1147906"/>
            <a:chExt cx="5209425" cy="373028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8E9FD3C-DFAE-D541-BD59-09A121D13769}"/>
                </a:ext>
              </a:extLst>
            </p:cNvPr>
            <p:cNvSpPr txBox="1"/>
            <p:nvPr/>
          </p:nvSpPr>
          <p:spPr>
            <a:xfrm>
              <a:off x="460713" y="1147906"/>
              <a:ext cx="2444580" cy="3693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2400" b="1" dirty="0">
                  <a:solidFill>
                    <a:srgbClr val="03529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Choice of Levels</a:t>
              </a:r>
            </a:p>
          </p:txBody>
        </p: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BA99F689-6232-FA48-8EA1-19042E53E062}"/>
                </a:ext>
              </a:extLst>
            </p:cNvPr>
            <p:cNvCxnSpPr>
              <a:cxnSpLocks/>
            </p:cNvCxnSpPr>
            <p:nvPr/>
          </p:nvCxnSpPr>
          <p:spPr>
            <a:xfrm>
              <a:off x="460713" y="1520934"/>
              <a:ext cx="5209425" cy="0"/>
            </a:xfrm>
            <a:prstGeom prst="line">
              <a:avLst/>
            </a:prstGeom>
            <a:ln w="28575">
              <a:solidFill>
                <a:srgbClr val="03529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EBF79795-3FC5-F54E-AE26-09CA2FE06F43}"/>
                  </a:ext>
                </a:extLst>
              </p:cNvPr>
              <p:cNvSpPr/>
              <p:nvPr/>
            </p:nvSpPr>
            <p:spPr>
              <a:xfrm>
                <a:off x="460712" y="5337066"/>
                <a:ext cx="11270378" cy="49086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sz="2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Use hierarchical, random-intercept model by </a:t>
                </a:r>
                <a14:m>
                  <m:oMath xmlns:m="http://schemas.openxmlformats.org/officeDocument/2006/math">
                    <m:r>
                      <a:rPr lang="en-CA" sz="2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𝑈𝑆</m:t>
                    </m:r>
                    <m:r>
                      <a:rPr lang="en-CA" sz="2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_</m:t>
                    </m:r>
                    <m:r>
                      <a:rPr lang="en-CA" sz="2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𝑆𝑡𝑎𝑡𝑒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EBF79795-3FC5-F54E-AE26-09CA2FE06F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712" y="5337066"/>
                <a:ext cx="11270378" cy="490860"/>
              </a:xfrm>
              <a:prstGeom prst="rect">
                <a:avLst/>
              </a:prstGeom>
              <a:blipFill>
                <a:blip r:embed="rId6"/>
                <a:stretch>
                  <a:fillRect b="-12821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03870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Duke Light">
      <a:dk1>
        <a:srgbClr val="001A57"/>
      </a:dk1>
      <a:lt1>
        <a:srgbClr val="FFFFFF"/>
      </a:lt1>
      <a:dk2>
        <a:srgbClr val="666666"/>
      </a:dk2>
      <a:lt2>
        <a:srgbClr val="E2E6ED"/>
      </a:lt2>
      <a:accent1>
        <a:srgbClr val="005587"/>
      </a:accent1>
      <a:accent2>
        <a:srgbClr val="0577B1"/>
      </a:accent2>
      <a:accent3>
        <a:srgbClr val="FFD960"/>
      </a:accent3>
      <a:accent4>
        <a:srgbClr val="C84E00"/>
      </a:accent4>
      <a:accent5>
        <a:srgbClr val="993399"/>
      </a:accent5>
      <a:accent6>
        <a:srgbClr val="339898"/>
      </a:accent6>
      <a:hlink>
        <a:srgbClr val="E89923"/>
      </a:hlink>
      <a:folHlink>
        <a:srgbClr val="E89923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lIns="0" tIns="0" rIns="0" bIns="0" rtlCol="0">
        <a:spAutoFit/>
      </a:bodyPr>
      <a:lstStyle>
        <a:defPPr algn="l">
          <a:defRPr sz="2400" dirty="0" smtClean="0"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5" id="{0B8E47FC-7D2F-7D45-A160-C4814F959E98}" vid="{464B59C9-4F8E-C946-84FB-E3EE7BB86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2340</TotalTime>
  <Words>505</Words>
  <Application>Microsoft Macintosh PowerPoint</Application>
  <PresentationFormat>Widescreen</PresentationFormat>
  <Paragraphs>134</Paragraphs>
  <Slides>14</Slides>
  <Notes>10</Notes>
  <HiddenSlides>2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Calibri</vt:lpstr>
      <vt:lpstr>Calibri Light</vt:lpstr>
      <vt:lpstr>Cambria Math</vt:lpstr>
      <vt:lpstr>Times New Roman</vt:lpstr>
      <vt:lpstr>Office Theme</vt:lpstr>
      <vt:lpstr>Who Makes the Big Bucks in Tech in the U.S.?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Stephan Wilksch</dc:creator>
  <cp:lastModifiedBy>Anna Dai</cp:lastModifiedBy>
  <cp:revision>156</cp:revision>
  <cp:lastPrinted>2021-11-23T20:23:40Z</cp:lastPrinted>
  <dcterms:created xsi:type="dcterms:W3CDTF">2021-09-27T17:03:07Z</dcterms:created>
  <dcterms:modified xsi:type="dcterms:W3CDTF">2021-11-23T22:03:58Z</dcterms:modified>
</cp:coreProperties>
</file>